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80" r:id="rId2"/>
    <p:sldId id="293" r:id="rId3"/>
    <p:sldId id="267" r:id="rId4"/>
    <p:sldId id="257" r:id="rId5"/>
    <p:sldId id="266" r:id="rId6"/>
    <p:sldId id="268" r:id="rId7"/>
    <p:sldId id="269" r:id="rId8"/>
    <p:sldId id="270" r:id="rId9"/>
    <p:sldId id="287" r:id="rId10"/>
    <p:sldId id="288" r:id="rId11"/>
    <p:sldId id="259" r:id="rId12"/>
    <p:sldId id="271" r:id="rId13"/>
    <p:sldId id="258" r:id="rId14"/>
    <p:sldId id="272" r:id="rId15"/>
    <p:sldId id="263" r:id="rId16"/>
    <p:sldId id="264" r:id="rId17"/>
    <p:sldId id="265" r:id="rId18"/>
    <p:sldId id="273" r:id="rId19"/>
    <p:sldId id="274" r:id="rId20"/>
    <p:sldId id="275" r:id="rId21"/>
    <p:sldId id="291" r:id="rId22"/>
    <p:sldId id="281" r:id="rId23"/>
    <p:sldId id="292" r:id="rId24"/>
    <p:sldId id="285" r:id="rId25"/>
    <p:sldId id="290" r:id="rId26"/>
    <p:sldId id="294" r:id="rId27"/>
    <p:sldId id="278" r:id="rId28"/>
    <p:sldId id="279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137" autoAdjust="0"/>
  </p:normalViewPr>
  <p:slideViewPr>
    <p:cSldViewPr>
      <p:cViewPr varScale="1">
        <p:scale>
          <a:sx n="68" d="100"/>
          <a:sy n="68" d="100"/>
        </p:scale>
        <p:origin x="4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5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10/4/2015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04856" cy="1828800"/>
          </a:xfrm>
        </p:spPr>
        <p:txBody>
          <a:bodyPr>
            <a:noAutofit/>
          </a:bodyPr>
          <a:lstStyle/>
          <a:p>
            <a:r>
              <a:rPr lang="el-G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ΠΡΟΓΡΑΜΜΑ </a:t>
            </a:r>
            <a:br>
              <a:rPr lang="el-G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el-G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ΜΕΤΑΠΤΥΧΙΑΚΩΝ</a:t>
            </a:r>
            <a:r>
              <a:rPr lang="en-GB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</a:t>
            </a:r>
            <a:r>
              <a:rPr lang="el-G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ΣΠΟΥΔΩΝ</a:t>
            </a:r>
            <a:r>
              <a:rPr lang="en-GB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(M.Sc.)</a:t>
            </a:r>
            <a:endParaRPr lang="el-GR" sz="4400" dirty="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7200800" cy="2880320"/>
          </a:xfrm>
        </p:spPr>
        <p:txBody>
          <a:bodyPr>
            <a:normAutofit/>
          </a:bodyPr>
          <a:lstStyle/>
          <a:p>
            <a:pPr algn="l"/>
            <a:r>
              <a:rPr lang="el-GR" sz="38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Συμβουλευτική Ψυχολογία &amp; Συμβουλευτική</a:t>
            </a:r>
            <a:r>
              <a:rPr lang="en-GB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/>
            <a:r>
              <a:rPr lang="el-GR" sz="3300" b="1" i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</a:t>
            </a:r>
            <a:r>
              <a:rPr lang="el-GR" sz="3300" b="1" i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Ειδική Αγωγή, την Εκπαίδευση </a:t>
            </a:r>
            <a:r>
              <a:rPr lang="el-GR" sz="3300" b="1" i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GB" sz="3300" b="1" i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300" b="1" i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Υγεία</a:t>
            </a:r>
            <a:endParaRPr lang="en-GB" sz="3300" b="1" i="1" spc="-1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l-GR" sz="1600" b="1" i="1" spc="-1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3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err="1" smtClean="0"/>
              <a:t>Μοριοδότηση</a:t>
            </a:r>
            <a:r>
              <a:rPr lang="el-GR" sz="4000" b="1" dirty="0" smtClean="0"/>
              <a:t> συνέντευξης</a:t>
            </a:r>
            <a:endParaRPr lang="el-GR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484784"/>
            <a:ext cx="7920880" cy="4968552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el-GR" sz="3200" b="1" dirty="0"/>
              <a:t>Προφορική </a:t>
            </a:r>
            <a:r>
              <a:rPr lang="el-GR" sz="3200" b="1" dirty="0" smtClean="0"/>
              <a:t>συνέντευξη</a:t>
            </a:r>
            <a:r>
              <a:rPr lang="el-GR" sz="2800" dirty="0" smtClean="0"/>
              <a:t> </a:t>
            </a:r>
            <a:r>
              <a:rPr lang="el-GR" sz="2800" dirty="0"/>
              <a:t>:</a:t>
            </a:r>
            <a:r>
              <a:rPr lang="el-GR" sz="2800" dirty="0" smtClean="0"/>
              <a:t> </a:t>
            </a:r>
            <a:r>
              <a:rPr lang="el-GR" sz="2800" b="1" dirty="0" smtClean="0"/>
              <a:t>40</a:t>
            </a:r>
            <a:r>
              <a:rPr lang="el-GR" sz="2800" b="1" dirty="0"/>
              <a:t> </a:t>
            </a:r>
            <a:r>
              <a:rPr lang="el-GR" sz="2800" b="1" dirty="0" smtClean="0"/>
              <a:t>μόρια</a:t>
            </a:r>
            <a:endParaRPr lang="el-GR" sz="2800" b="1" dirty="0"/>
          </a:p>
          <a:p>
            <a:pPr marL="0" indent="0">
              <a:buNone/>
            </a:pPr>
            <a:endParaRPr lang="el-GR" sz="1300" dirty="0"/>
          </a:p>
          <a:p>
            <a:r>
              <a:rPr lang="el-GR" dirty="0"/>
              <a:t>Σ</a:t>
            </a:r>
            <a:r>
              <a:rPr lang="el-GR" dirty="0" smtClean="0"/>
              <a:t>την </a:t>
            </a:r>
            <a:r>
              <a:rPr lang="el-GR" dirty="0"/>
              <a:t>προφορική συνέντευξη </a:t>
            </a:r>
            <a:r>
              <a:rPr lang="el-GR" dirty="0" smtClean="0"/>
              <a:t>αξιολογούνται: α) </a:t>
            </a:r>
            <a:r>
              <a:rPr lang="el-GR" i="1" dirty="0" smtClean="0"/>
              <a:t>ορισμένα </a:t>
            </a:r>
            <a:r>
              <a:rPr lang="el-GR" i="1" dirty="0"/>
              <a:t>στοιχεία </a:t>
            </a:r>
            <a:r>
              <a:rPr lang="el-GR" b="1" i="1" dirty="0" smtClean="0"/>
              <a:t>προσωπικότητας</a:t>
            </a:r>
            <a:r>
              <a:rPr lang="el-GR" dirty="0"/>
              <a:t> </a:t>
            </a:r>
            <a:r>
              <a:rPr lang="el-GR" dirty="0" smtClean="0"/>
              <a:t>και β) οι </a:t>
            </a:r>
            <a:r>
              <a:rPr lang="el-GR" b="1" i="1" dirty="0"/>
              <a:t>κοινωνικές και </a:t>
            </a:r>
            <a:r>
              <a:rPr lang="el-GR" b="1" i="1" dirty="0" smtClean="0"/>
              <a:t>επικοινωνιακές δεξιότητες</a:t>
            </a:r>
            <a:r>
              <a:rPr lang="el-GR" dirty="0"/>
              <a:t> </a:t>
            </a:r>
            <a:r>
              <a:rPr lang="el-GR" dirty="0" smtClean="0"/>
              <a:t>των υποψηφίων. Κάθε υποψήφιος αξιολογείται </a:t>
            </a:r>
            <a:r>
              <a:rPr lang="el-GR" dirty="0"/>
              <a:t>ως προς</a:t>
            </a:r>
            <a:r>
              <a:rPr lang="el-GR" dirty="0" smtClean="0"/>
              <a:t>:</a:t>
            </a:r>
          </a:p>
          <a:p>
            <a:endParaRPr lang="el-GR" sz="11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Την επιστημονική </a:t>
            </a:r>
            <a:r>
              <a:rPr lang="el-GR" i="1" dirty="0" smtClean="0"/>
              <a:t>του </a:t>
            </a:r>
            <a:r>
              <a:rPr lang="el-GR" i="1" dirty="0"/>
              <a:t>επάρκεια, </a:t>
            </a:r>
            <a:endParaRPr lang="el-GR" dirty="0"/>
          </a:p>
          <a:p>
            <a:pPr marL="0" indent="0">
              <a:buNone/>
            </a:pPr>
            <a:r>
              <a:rPr lang="el-GR" sz="800" i="1" dirty="0"/>
              <a:t> </a:t>
            </a:r>
            <a:endParaRPr lang="el-GR" sz="4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Τη συγκρότηση της προσωπικότητάς </a:t>
            </a:r>
            <a:r>
              <a:rPr lang="el-GR" i="1" dirty="0" smtClean="0"/>
              <a:t>του, </a:t>
            </a:r>
            <a:endParaRPr lang="el-GR" dirty="0"/>
          </a:p>
          <a:p>
            <a:pPr lvl="1">
              <a:buFont typeface="Wingdings" panose="05000000000000000000" pitchFamily="2" charset="2"/>
              <a:buChar char="Ø"/>
            </a:pPr>
            <a:endParaRPr lang="el-GR" sz="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Την ύπαρξη των ιδιαίτερων χαρακτηριστικών που είναι επιθυμητά στη συμβουλευτική, </a:t>
            </a:r>
            <a:endParaRPr lang="el-GR" dirty="0"/>
          </a:p>
          <a:p>
            <a:pPr lvl="1">
              <a:buFont typeface="Wingdings" panose="05000000000000000000" pitchFamily="2" charset="2"/>
              <a:buChar char="Ø"/>
            </a:pPr>
            <a:endParaRPr lang="el-GR" sz="7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Τα κίνητρα που </a:t>
            </a:r>
            <a:r>
              <a:rPr lang="el-GR" i="1" dirty="0" smtClean="0"/>
              <a:t>τον </a:t>
            </a:r>
            <a:r>
              <a:rPr lang="el-GR" i="1" dirty="0"/>
              <a:t>ωθούν στη συγκεκριμένη ειδικότητα, </a:t>
            </a:r>
            <a:endParaRPr lang="el-GR" dirty="0"/>
          </a:p>
          <a:p>
            <a:pPr lvl="1">
              <a:buFont typeface="Wingdings" panose="05000000000000000000" pitchFamily="2" charset="2"/>
              <a:buChar char="Ø"/>
            </a:pPr>
            <a:endParaRPr lang="el-GR" sz="7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Τα ειδικά προσόντα και άλλα χαρακτηριστικά και δραστηριότητες </a:t>
            </a:r>
            <a:r>
              <a:rPr lang="el-GR" i="1" dirty="0" smtClean="0"/>
              <a:t>του, 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800" i="1" dirty="0"/>
              <a:t> </a:t>
            </a:r>
            <a:endParaRPr lang="el-GR" sz="4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Την ύπαρξη ιδιαιτεροτήτων και άλλων στοιχείων που μπορεί να επηρεάσουν την ομαλή ένταξη </a:t>
            </a:r>
            <a:r>
              <a:rPr lang="el-GR" i="1" dirty="0" smtClean="0"/>
              <a:t>του </a:t>
            </a:r>
            <a:r>
              <a:rPr lang="el-GR" i="1" dirty="0"/>
              <a:t>στο ΠΜΣ.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89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Εκπαίδευση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7584" y="2071654"/>
            <a:ext cx="6419056" cy="4093650"/>
          </a:xfrm>
        </p:spPr>
        <p:txBody>
          <a:bodyPr>
            <a:noAutofit/>
          </a:bodyPr>
          <a:lstStyle/>
          <a:p>
            <a:r>
              <a:rPr lang="el-GR" dirty="0" smtClean="0"/>
              <a:t>Η εκπαίδευση των φοιτητών γίνεται σε </a:t>
            </a:r>
            <a:r>
              <a:rPr lang="el-GR" b="1" dirty="0" smtClean="0"/>
              <a:t>πέντε</a:t>
            </a:r>
            <a:r>
              <a:rPr lang="el-GR" dirty="0" smtClean="0"/>
              <a:t> επίπεδα: </a:t>
            </a:r>
          </a:p>
          <a:p>
            <a:pPr>
              <a:lnSpc>
                <a:spcPct val="114000"/>
              </a:lnSpc>
              <a:buNone/>
            </a:pPr>
            <a:endParaRPr lang="el-GR" sz="800" i="1" dirty="0" smtClean="0"/>
          </a:p>
          <a:p>
            <a:pPr marL="1154430" lvl="2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sz="2400" b="1" spc="300" dirty="0" smtClean="0"/>
              <a:t>Βιωματικό</a:t>
            </a:r>
            <a:r>
              <a:rPr lang="el-GR" sz="2400" dirty="0" smtClean="0"/>
              <a:t> </a:t>
            </a:r>
            <a:r>
              <a:rPr lang="en-GB" sz="2400" dirty="0" smtClean="0"/>
              <a:t> </a:t>
            </a:r>
            <a:r>
              <a:rPr lang="el-GR" sz="2400" dirty="0" smtClean="0"/>
              <a:t>επίπεδο </a:t>
            </a:r>
            <a:endParaRPr lang="en-GB" sz="2400" dirty="0" smtClean="0"/>
          </a:p>
          <a:p>
            <a:pPr marL="1154430" lvl="2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sz="2400" b="1" spc="300" dirty="0" smtClean="0"/>
              <a:t>Θεωρητικό</a:t>
            </a:r>
            <a:r>
              <a:rPr lang="el-GR" sz="2400" dirty="0" smtClean="0"/>
              <a:t> </a:t>
            </a:r>
            <a:r>
              <a:rPr lang="en-GB" sz="2400" dirty="0" smtClean="0"/>
              <a:t> </a:t>
            </a:r>
            <a:r>
              <a:rPr lang="el-GR" sz="2400" dirty="0" smtClean="0"/>
              <a:t>επίπεδο</a:t>
            </a:r>
          </a:p>
          <a:p>
            <a:pPr marL="1154430" lvl="2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sz="2400" b="1" spc="300" dirty="0" smtClean="0"/>
              <a:t>Εργαστηριακό</a:t>
            </a:r>
            <a:r>
              <a:rPr lang="el-GR" sz="2400" dirty="0" smtClean="0"/>
              <a:t> </a:t>
            </a:r>
            <a:r>
              <a:rPr lang="en-GB" sz="2400" dirty="0" smtClean="0"/>
              <a:t> </a:t>
            </a:r>
            <a:r>
              <a:rPr lang="el-GR" sz="2400" dirty="0" smtClean="0"/>
              <a:t>επίπεδο</a:t>
            </a:r>
          </a:p>
          <a:p>
            <a:pPr marL="1154430" lvl="2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sz="2400" b="1" spc="300" dirty="0" smtClean="0"/>
              <a:t>Ερευνητικό</a:t>
            </a:r>
            <a:r>
              <a:rPr lang="el-GR" sz="2400" dirty="0" smtClean="0"/>
              <a:t> </a:t>
            </a:r>
            <a:r>
              <a:rPr lang="en-GB" sz="2400" dirty="0" smtClean="0"/>
              <a:t> </a:t>
            </a:r>
            <a:r>
              <a:rPr lang="el-GR" sz="2400" dirty="0" smtClean="0"/>
              <a:t>επίπεδο</a:t>
            </a:r>
          </a:p>
          <a:p>
            <a:pPr marL="1154430" lvl="2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sz="2400" b="1" spc="300" dirty="0" smtClean="0"/>
              <a:t>Πρακτικό</a:t>
            </a:r>
            <a:r>
              <a:rPr lang="en-GB" sz="2400" b="1" spc="300" dirty="0" smtClean="0"/>
              <a:t> </a:t>
            </a:r>
            <a:r>
              <a:rPr lang="el-GR" sz="2400" dirty="0" smtClean="0"/>
              <a:t> επίπεδο</a:t>
            </a:r>
          </a:p>
          <a:p>
            <a:pPr>
              <a:lnSpc>
                <a:spcPct val="114000"/>
              </a:lnSpc>
            </a:pPr>
            <a:endParaRPr lang="el-GR" sz="2400" b="1" dirty="0" smtClean="0"/>
          </a:p>
          <a:p>
            <a:pPr>
              <a:lnSpc>
                <a:spcPct val="114000"/>
              </a:lnSpc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01608" cy="85725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Εκπαίδευση Ι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071654"/>
            <a:ext cx="8229600" cy="387762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buNone/>
            </a:pPr>
            <a:endParaRPr lang="el-GR" sz="800" i="1" dirty="0" smtClean="0"/>
          </a:p>
          <a:p>
            <a:pPr marL="514350" indent="-514350">
              <a:lnSpc>
                <a:spcPct val="114000"/>
              </a:lnSpc>
            </a:pPr>
            <a:r>
              <a:rPr lang="el-GR" b="1" i="1" spc="300" dirty="0" smtClean="0"/>
              <a:t>Βιωματικό επίπεδο:</a:t>
            </a:r>
            <a:r>
              <a:rPr lang="el-GR" i="1" spc="300" dirty="0" smtClean="0"/>
              <a:t> </a:t>
            </a:r>
          </a:p>
          <a:p>
            <a:pPr marL="514350" indent="-514350">
              <a:lnSpc>
                <a:spcPct val="114000"/>
              </a:lnSpc>
            </a:pPr>
            <a:endParaRPr lang="el-GR" sz="800" i="1" dirty="0" smtClean="0"/>
          </a:p>
          <a:p>
            <a:pPr marL="880110" lvl="1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b="1" dirty="0" smtClean="0"/>
              <a:t>40 </a:t>
            </a:r>
            <a:r>
              <a:rPr lang="el-GR" dirty="0" smtClean="0"/>
              <a:t>ώρες</a:t>
            </a:r>
            <a:r>
              <a:rPr lang="el-GR" b="1" dirty="0" smtClean="0"/>
              <a:t> </a:t>
            </a:r>
            <a:r>
              <a:rPr lang="el-GR" dirty="0" smtClean="0"/>
              <a:t>(1 έτος: 1 ώρα/εβδομάδα</a:t>
            </a:r>
            <a:r>
              <a:rPr lang="el-GR" sz="2300" dirty="0" smtClean="0"/>
              <a:t>) </a:t>
            </a:r>
            <a:r>
              <a:rPr lang="el-GR" sz="2300" b="1" dirty="0" smtClean="0"/>
              <a:t>α</a:t>
            </a:r>
            <a:r>
              <a:rPr lang="el-GR" sz="2300" b="1" i="1" dirty="0" smtClean="0"/>
              <a:t>τομικής συμβουλευτικής</a:t>
            </a:r>
            <a:r>
              <a:rPr lang="el-GR" dirty="0" smtClean="0"/>
              <a:t> προσωπικά για κάθε φοιτητή </a:t>
            </a:r>
          </a:p>
          <a:p>
            <a:pPr marL="880110" lvl="1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el-GR" sz="800" dirty="0" smtClean="0"/>
          </a:p>
          <a:p>
            <a:pPr marL="880110" lvl="1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b="1" dirty="0" smtClean="0"/>
              <a:t>60  </a:t>
            </a:r>
            <a:r>
              <a:rPr lang="el-GR" dirty="0" smtClean="0"/>
              <a:t>ώρες</a:t>
            </a:r>
            <a:r>
              <a:rPr lang="el-GR" b="1" dirty="0" smtClean="0"/>
              <a:t> </a:t>
            </a:r>
            <a:r>
              <a:rPr lang="el-GR" dirty="0" smtClean="0"/>
              <a:t>(1 έτος: 1,5 ώρες/εβδομάδα) </a:t>
            </a:r>
            <a:r>
              <a:rPr lang="el-GR" sz="2300" b="1" dirty="0" smtClean="0"/>
              <a:t>ο</a:t>
            </a:r>
            <a:r>
              <a:rPr lang="el-GR" sz="2300" b="1" i="1" dirty="0" smtClean="0"/>
              <a:t>μαδικής συμβουλευτικής</a:t>
            </a:r>
            <a:r>
              <a:rPr lang="el-GR" sz="2300" i="1" dirty="0" smtClean="0"/>
              <a:t> </a:t>
            </a:r>
          </a:p>
          <a:p>
            <a:pPr marL="880110" lvl="1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el-GR" sz="800" i="1" dirty="0" smtClean="0"/>
          </a:p>
          <a:p>
            <a:pPr marL="880110" lvl="1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sz="2300" dirty="0" smtClean="0"/>
              <a:t>Συνεργασία με </a:t>
            </a:r>
            <a:r>
              <a:rPr lang="el-GR" sz="2300" b="1" dirty="0" smtClean="0"/>
              <a:t>37</a:t>
            </a:r>
            <a:r>
              <a:rPr lang="el-GR" sz="2300" dirty="0" smtClean="0"/>
              <a:t> επαγγελματίες συμβούλους ανά την Ελλάδα  </a:t>
            </a:r>
          </a:p>
          <a:p>
            <a:pPr>
              <a:lnSpc>
                <a:spcPct val="114000"/>
              </a:lnSpc>
            </a:pPr>
            <a:endParaRPr lang="el-GR" sz="2400" b="1" dirty="0" smtClean="0"/>
          </a:p>
          <a:p>
            <a:pPr>
              <a:lnSpc>
                <a:spcPct val="114000"/>
              </a:lnSpc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527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4129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Εκπαίδευση ΙΙ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968552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</a:pPr>
            <a:r>
              <a:rPr lang="el-GR" b="1" spc="300" dirty="0"/>
              <a:t>Θεωρητικό επίπεδο:</a:t>
            </a:r>
            <a:endParaRPr lang="el-GR" spc="300" dirty="0"/>
          </a:p>
          <a:p>
            <a:pPr marL="880110" lvl="1" indent="-51435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l-GR" b="1" dirty="0"/>
              <a:t>10</a:t>
            </a:r>
            <a:r>
              <a:rPr lang="el-GR" dirty="0"/>
              <a:t> θεωρητικά μαθήματα </a:t>
            </a:r>
            <a:r>
              <a:rPr lang="el-GR" sz="2300" b="1" i="1" dirty="0"/>
              <a:t>σ</a:t>
            </a:r>
            <a:r>
              <a:rPr lang="el-GR" sz="2300" b="1" i="1" dirty="0" smtClean="0"/>
              <a:t>υμβουλευτικής</a:t>
            </a:r>
            <a:r>
              <a:rPr lang="el-GR" b="1" i="1" dirty="0" smtClean="0"/>
              <a:t> </a:t>
            </a:r>
            <a:endParaRPr lang="el-GR" b="1" i="1" dirty="0"/>
          </a:p>
          <a:p>
            <a:pPr marL="0" indent="0">
              <a:buNone/>
            </a:pPr>
            <a:endParaRPr lang="el-GR" sz="1200" b="1" i="1" dirty="0" smtClean="0"/>
          </a:p>
          <a:p>
            <a:r>
              <a:rPr lang="el-GR" b="1" spc="300" dirty="0" smtClean="0"/>
              <a:t>Εργαστηριακό επίπεδο: </a:t>
            </a:r>
          </a:p>
          <a:p>
            <a:pPr marL="880110" lvl="1" indent="-514350">
              <a:buFont typeface="Wingdings" panose="05000000000000000000" pitchFamily="2" charset="2"/>
              <a:buChar char="Ø"/>
            </a:pPr>
            <a:r>
              <a:rPr lang="el-GR" b="1" dirty="0" smtClean="0"/>
              <a:t>3 </a:t>
            </a:r>
            <a:r>
              <a:rPr lang="el-GR" dirty="0" smtClean="0"/>
              <a:t>εργαστηριακά μαθήματα </a:t>
            </a:r>
            <a:r>
              <a:rPr lang="el-GR" sz="2300" b="1" i="1" dirty="0"/>
              <a:t>τ</a:t>
            </a:r>
            <a:r>
              <a:rPr lang="el-GR" sz="2300" b="1" i="1" dirty="0" smtClean="0"/>
              <a:t>εχνικών </a:t>
            </a:r>
            <a:r>
              <a:rPr lang="el-GR" sz="2300" b="1" i="1" dirty="0"/>
              <a:t>σ</a:t>
            </a:r>
            <a:r>
              <a:rPr lang="el-GR" sz="2300" b="1" i="1" dirty="0" smtClean="0"/>
              <a:t>υμβουλευτικής </a:t>
            </a:r>
            <a:r>
              <a:rPr lang="el-GR" sz="2300" b="1" i="1" dirty="0"/>
              <a:t>π</a:t>
            </a:r>
            <a:r>
              <a:rPr lang="el-GR" sz="2300" b="1" i="1" dirty="0" smtClean="0"/>
              <a:t>αρέμβασης</a:t>
            </a:r>
            <a:r>
              <a:rPr lang="el-GR" sz="2300" dirty="0" smtClean="0"/>
              <a:t> </a:t>
            </a:r>
          </a:p>
          <a:p>
            <a:pPr marL="880110" lvl="1" indent="-514350">
              <a:buFont typeface="Wingdings" panose="05000000000000000000" pitchFamily="2" charset="2"/>
              <a:buChar char="Ø"/>
            </a:pPr>
            <a:endParaRPr lang="el-GR" sz="500" dirty="0" smtClean="0"/>
          </a:p>
          <a:p>
            <a:pPr marL="880110" lvl="1" indent="-514350">
              <a:buFont typeface="Wingdings" panose="05000000000000000000" pitchFamily="2" charset="2"/>
              <a:buChar char="Ø"/>
            </a:pPr>
            <a:r>
              <a:rPr lang="el-GR" b="1" dirty="0" smtClean="0"/>
              <a:t>20 </a:t>
            </a:r>
            <a:r>
              <a:rPr lang="el-GR" dirty="0" smtClean="0"/>
              <a:t>εντατικά </a:t>
            </a:r>
            <a:r>
              <a:rPr lang="el-GR" sz="2300" b="1" i="1" dirty="0" smtClean="0"/>
              <a:t>σεμινάρια </a:t>
            </a:r>
            <a:r>
              <a:rPr lang="el-GR" sz="2300" b="1" i="1" dirty="0"/>
              <a:t>σ</a:t>
            </a:r>
            <a:r>
              <a:rPr lang="el-GR" sz="2300" b="1" i="1" dirty="0" smtClean="0"/>
              <a:t>υμβουλευτικής </a:t>
            </a:r>
            <a:r>
              <a:rPr lang="el-GR" dirty="0" smtClean="0"/>
              <a:t>εργαστηριακού χαρακτήρα</a:t>
            </a:r>
          </a:p>
          <a:p>
            <a:pPr>
              <a:buNone/>
            </a:pPr>
            <a:r>
              <a:rPr lang="el-GR" sz="1200" b="1" dirty="0" smtClean="0"/>
              <a:t> </a:t>
            </a:r>
            <a:endParaRPr lang="el-GR" sz="1200" dirty="0" smtClean="0"/>
          </a:p>
          <a:p>
            <a:r>
              <a:rPr lang="el-GR" b="1" spc="300" dirty="0"/>
              <a:t>Ερευνητικό επίπεδο:</a:t>
            </a:r>
            <a:r>
              <a:rPr lang="el-GR" spc="300" dirty="0"/>
              <a:t> </a:t>
            </a:r>
            <a:endParaRPr lang="el-GR" spc="300" dirty="0" smtClean="0">
              <a:solidFill>
                <a:prstClr val="black"/>
              </a:solidFill>
            </a:endParaRPr>
          </a:p>
          <a:p>
            <a:pPr marL="880110" lvl="1" indent="-514350">
              <a:buClr>
                <a:srgbClr val="0F6FC6"/>
              </a:buClr>
              <a:buFont typeface="Wingdings" panose="05000000000000000000" pitchFamily="2" charset="2"/>
              <a:buChar char="Ø"/>
            </a:pPr>
            <a:r>
              <a:rPr lang="el-GR" b="1" dirty="0" smtClean="0"/>
              <a:t>2</a:t>
            </a:r>
            <a:r>
              <a:rPr lang="el-GR" dirty="0" smtClean="0"/>
              <a:t> </a:t>
            </a:r>
            <a:r>
              <a:rPr lang="el-GR" dirty="0"/>
              <a:t>μαθήματα στις </a:t>
            </a:r>
            <a:r>
              <a:rPr lang="el-GR" sz="2300" b="1" i="1" dirty="0" smtClean="0"/>
              <a:t>ποσοτικές </a:t>
            </a:r>
            <a:r>
              <a:rPr lang="el-GR" sz="2300" b="1" i="1" dirty="0"/>
              <a:t>&amp; </a:t>
            </a:r>
            <a:r>
              <a:rPr lang="el-GR" sz="2300" b="1" i="1" dirty="0" smtClean="0"/>
              <a:t>ποιοτικές μεθόδους έρευνας</a:t>
            </a:r>
            <a:r>
              <a:rPr lang="el-GR" dirty="0" smtClean="0"/>
              <a:t> </a:t>
            </a:r>
          </a:p>
          <a:p>
            <a:pPr marL="365760" lvl="1" indent="0">
              <a:buClr>
                <a:srgbClr val="0F6FC6"/>
              </a:buClr>
              <a:buNone/>
            </a:pPr>
            <a:r>
              <a:rPr lang="el-GR" sz="500" dirty="0" smtClean="0"/>
              <a:t> </a:t>
            </a:r>
          </a:p>
          <a:p>
            <a:pPr marL="880110" lvl="1" indent="-514350">
              <a:buClr>
                <a:srgbClr val="0F6FC6"/>
              </a:buClr>
              <a:buFont typeface="Wingdings" panose="05000000000000000000" pitchFamily="2" charset="2"/>
              <a:buChar char="Ø"/>
            </a:pPr>
            <a:r>
              <a:rPr lang="el-GR" sz="2300" b="1" i="1" dirty="0" smtClean="0"/>
              <a:t>διπλωματική </a:t>
            </a:r>
            <a:r>
              <a:rPr lang="el-GR" sz="2300" i="1" dirty="0" smtClean="0"/>
              <a:t>εργασία</a:t>
            </a:r>
            <a:r>
              <a:rPr lang="el-GR" sz="2300" dirty="0" smtClean="0"/>
              <a:t> </a:t>
            </a:r>
            <a:endParaRPr lang="el-GR" sz="23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Εκπαίδευση ΙΙΙ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84576"/>
          </a:xfrm>
        </p:spPr>
        <p:txBody>
          <a:bodyPr>
            <a:normAutofit/>
          </a:bodyPr>
          <a:lstStyle/>
          <a:p>
            <a:pPr lvl="0"/>
            <a:endParaRPr lang="el-GR" sz="1300" dirty="0" smtClean="0"/>
          </a:p>
          <a:p>
            <a:pPr lvl="0"/>
            <a:r>
              <a:rPr lang="el-GR" sz="2800" dirty="0" smtClean="0"/>
              <a:t> </a:t>
            </a:r>
            <a:r>
              <a:rPr lang="el-GR" sz="2800" b="1" spc="300" dirty="0" smtClean="0"/>
              <a:t>Πρακτικό επίπεδο </a:t>
            </a:r>
            <a:r>
              <a:rPr lang="el-GR" sz="2800" dirty="0" smtClean="0"/>
              <a:t>(1220 ώρες ανά φοιτητή)</a:t>
            </a:r>
          </a:p>
          <a:p>
            <a:pPr lvl="0"/>
            <a:endParaRPr lang="el-GR" sz="800" dirty="0" smtClean="0"/>
          </a:p>
          <a:p>
            <a:pPr marL="0" lvl="0" indent="0">
              <a:buNone/>
            </a:pPr>
            <a:r>
              <a:rPr lang="el-GR" sz="2800" b="1" dirty="0"/>
              <a:t> </a:t>
            </a:r>
            <a:r>
              <a:rPr lang="el-GR" sz="2800" b="1" dirty="0" smtClean="0"/>
              <a:t>    </a:t>
            </a:r>
            <a:r>
              <a:rPr lang="el-GR" b="1" dirty="0" smtClean="0"/>
              <a:t>Ο κάθε φοιτητής υποχρεούται σε:</a:t>
            </a:r>
          </a:p>
          <a:p>
            <a:pPr lvl="0"/>
            <a:endParaRPr lang="el-GR" sz="800" i="1" dirty="0" smtClean="0"/>
          </a:p>
          <a:p>
            <a:pPr lvl="2"/>
            <a:r>
              <a:rPr lang="el-GR" sz="2600" b="1" i="1" dirty="0" smtClean="0"/>
              <a:t>Προπαρασκευαστική πρακτική </a:t>
            </a:r>
            <a:r>
              <a:rPr lang="el-GR" sz="2600" b="1" i="1" dirty="0"/>
              <a:t>ά</a:t>
            </a:r>
            <a:r>
              <a:rPr lang="el-GR" sz="2600" b="1" i="1" dirty="0" smtClean="0"/>
              <a:t>σκηση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l-GR" sz="2300" b="1" dirty="0" smtClean="0"/>
              <a:t>100</a:t>
            </a:r>
            <a:r>
              <a:rPr lang="el-GR" sz="2300" dirty="0" smtClean="0"/>
              <a:t> ώρες </a:t>
            </a:r>
            <a:r>
              <a:rPr lang="el-GR" sz="2300" i="1" dirty="0" smtClean="0"/>
              <a:t>ασκήσεων προσομοίωσης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l-GR" sz="2300" b="1" dirty="0" smtClean="0"/>
              <a:t>20</a:t>
            </a:r>
            <a:r>
              <a:rPr lang="el-GR" sz="2300" dirty="0" smtClean="0"/>
              <a:t> ώρες </a:t>
            </a:r>
            <a:r>
              <a:rPr lang="el-GR" sz="2300" i="1" dirty="0" smtClean="0"/>
              <a:t>ατομικής εποπτείας</a:t>
            </a:r>
          </a:p>
          <a:p>
            <a:pPr lvl="3"/>
            <a:endParaRPr lang="el-GR" sz="1300" dirty="0" smtClean="0"/>
          </a:p>
          <a:p>
            <a:pPr lvl="2"/>
            <a:r>
              <a:rPr lang="el-GR" sz="2600" b="1" i="1" dirty="0" smtClean="0"/>
              <a:t>Πρακτική άσκηση σε πραγματικό περιβάλλον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l-GR" sz="2300" b="1" dirty="0" smtClean="0"/>
              <a:t>1000 </a:t>
            </a:r>
            <a:r>
              <a:rPr lang="el-GR" sz="2300" dirty="0" smtClean="0"/>
              <a:t>ώρες </a:t>
            </a:r>
            <a:r>
              <a:rPr lang="el-GR" sz="2300" i="1" dirty="0"/>
              <a:t>π</a:t>
            </a:r>
            <a:r>
              <a:rPr lang="el-GR" sz="2300" i="1" dirty="0" smtClean="0"/>
              <a:t>ρακτικής </a:t>
            </a:r>
            <a:r>
              <a:rPr lang="el-GR" sz="2300" i="1" dirty="0"/>
              <a:t>ά</a:t>
            </a:r>
            <a:r>
              <a:rPr lang="el-GR" sz="2300" i="1" dirty="0" smtClean="0"/>
              <a:t>σκησης</a:t>
            </a:r>
            <a:endParaRPr lang="el-GR" sz="2300" b="1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el-GR" sz="2300" b="1" dirty="0" smtClean="0"/>
              <a:t>30</a:t>
            </a:r>
            <a:r>
              <a:rPr lang="el-GR" sz="2300" dirty="0" smtClean="0"/>
              <a:t> ώρες </a:t>
            </a:r>
            <a:r>
              <a:rPr lang="el-GR" sz="2300" i="1" dirty="0" smtClean="0"/>
              <a:t>ατομικής εποπτείας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l-GR" sz="2300" b="1" dirty="0" smtClean="0"/>
              <a:t>72</a:t>
            </a:r>
            <a:r>
              <a:rPr lang="el-GR" sz="2300" dirty="0" smtClean="0"/>
              <a:t> </a:t>
            </a:r>
            <a:r>
              <a:rPr lang="el-GR" sz="2300" dirty="0"/>
              <a:t>ώρες </a:t>
            </a:r>
            <a:r>
              <a:rPr lang="el-GR" sz="2300" i="1" dirty="0" smtClean="0"/>
              <a:t>ομαδικής </a:t>
            </a:r>
            <a:r>
              <a:rPr lang="el-GR" sz="2300" i="1" dirty="0"/>
              <a:t>εποπτείας</a:t>
            </a:r>
            <a:endParaRPr lang="el-GR" sz="2300" i="1" dirty="0" smtClean="0"/>
          </a:p>
          <a:p>
            <a:pPr lvl="3">
              <a:buFont typeface="Wingdings" panose="05000000000000000000" pitchFamily="2" charset="2"/>
              <a:buChar char="Ø"/>
            </a:pPr>
            <a:endParaRPr lang="el-GR" sz="2300" i="1" dirty="0" smtClean="0"/>
          </a:p>
          <a:p>
            <a:pPr lvl="3">
              <a:buFont typeface="Wingdings" panose="05000000000000000000" pitchFamily="2" charset="2"/>
              <a:buChar char="Ø"/>
            </a:pPr>
            <a:endParaRPr lang="el-GR" sz="23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45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Μαθήματα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l-GR" b="1" dirty="0" smtClean="0"/>
              <a:t>15 μαθήματα (</a:t>
            </a:r>
            <a:r>
              <a:rPr lang="el-GR" sz="2400" b="1" dirty="0" smtClean="0"/>
              <a:t>Α΄, Β΄  &amp; Γ΄ </a:t>
            </a:r>
            <a:r>
              <a:rPr lang="el-GR" b="1" dirty="0" smtClean="0"/>
              <a:t>εξάμηνο):</a:t>
            </a:r>
          </a:p>
          <a:p>
            <a:pPr marL="0" lvl="0" indent="0">
              <a:buNone/>
            </a:pPr>
            <a:endParaRPr lang="el-GR" sz="800" i="1" dirty="0" smtClean="0"/>
          </a:p>
          <a:p>
            <a:pPr lvl="0"/>
            <a:r>
              <a:rPr lang="el-GR" sz="2400" i="1" dirty="0" smtClean="0"/>
              <a:t>Θεωρίες Συμβουλευτικής Ψυχολογίας Ι &amp; ΙΙ – Αρχές Δεοντολογίας </a:t>
            </a:r>
          </a:p>
          <a:p>
            <a:pPr lvl="0">
              <a:buNone/>
            </a:pPr>
            <a:endParaRPr lang="el-GR" sz="800" i="1" dirty="0" smtClean="0"/>
          </a:p>
          <a:p>
            <a:pPr lvl="0"/>
            <a:r>
              <a:rPr lang="el-GR" sz="2400" i="1" dirty="0">
                <a:ea typeface="Times New Roman"/>
              </a:rPr>
              <a:t>Συμβουλευτική Εκπαιδευτικών σε Θέματα Διαχείρισης </a:t>
            </a:r>
            <a:r>
              <a:rPr lang="el-GR" sz="2400" i="1" dirty="0" err="1">
                <a:ea typeface="Times New Roman"/>
              </a:rPr>
              <a:t>Συμπεριφορικών</a:t>
            </a:r>
            <a:r>
              <a:rPr lang="el-GR" sz="2400" i="1" dirty="0">
                <a:ea typeface="Times New Roman"/>
              </a:rPr>
              <a:t> και Συναισθηματικών Δυσκολιών Μαθητών</a:t>
            </a:r>
            <a:r>
              <a:rPr lang="el-GR" sz="2400" i="1" dirty="0" smtClean="0"/>
              <a:t> </a:t>
            </a:r>
          </a:p>
          <a:p>
            <a:pPr lvl="0">
              <a:buNone/>
            </a:pPr>
            <a:endParaRPr lang="el-GR" sz="800" dirty="0" smtClean="0"/>
          </a:p>
          <a:p>
            <a:pPr lvl="0"/>
            <a:r>
              <a:rPr lang="el-GR" sz="2400" i="1" dirty="0" smtClean="0"/>
              <a:t>Πολιτισμική και Πολυπολιτισμική Συμβουλευτική</a:t>
            </a:r>
          </a:p>
          <a:p>
            <a:pPr lvl="0">
              <a:buNone/>
            </a:pPr>
            <a:endParaRPr lang="el-GR" sz="800" dirty="0" smtClean="0"/>
          </a:p>
          <a:p>
            <a:pPr lvl="0"/>
            <a:r>
              <a:rPr lang="el-GR" sz="2400" i="1" dirty="0" smtClean="0"/>
              <a:t>Συμβουλευτική στο χώρο της Υγείας και των Ατόμων με Δυσλειτουργίες</a:t>
            </a:r>
          </a:p>
          <a:p>
            <a:pPr lvl="0">
              <a:buNone/>
            </a:pPr>
            <a:endParaRPr lang="el-GR" sz="800" dirty="0" smtClean="0"/>
          </a:p>
          <a:p>
            <a:pPr lvl="0"/>
            <a:r>
              <a:rPr lang="el-GR" sz="2400" i="1" dirty="0" smtClean="0"/>
              <a:t>Σχολική Συμβουλευτική – Ο Συμβουλευτικός Ρόλος του Εκπαιδευτικού</a:t>
            </a:r>
          </a:p>
          <a:p>
            <a:pPr lvl="0">
              <a:buNone/>
            </a:pPr>
            <a:endParaRPr lang="el-GR" sz="2400" dirty="0" smtClean="0"/>
          </a:p>
          <a:p>
            <a:pPr marL="0" lvl="0" indent="0"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Μαθήματα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i="1" dirty="0" smtClean="0"/>
              <a:t>Συμβουλευτική Ομάδων</a:t>
            </a:r>
          </a:p>
          <a:p>
            <a:pPr lvl="0"/>
            <a:endParaRPr lang="el-GR" sz="1500" i="1" dirty="0" smtClean="0"/>
          </a:p>
          <a:p>
            <a:pPr lvl="0"/>
            <a:r>
              <a:rPr lang="el-GR" i="1" dirty="0" smtClean="0"/>
              <a:t>Συμβουλευτική Παιδιών και Γονέων Παιδιών με ή χωρίς Ειδικές Ανάγκες</a:t>
            </a:r>
          </a:p>
          <a:p>
            <a:pPr lvl="0">
              <a:buNone/>
            </a:pPr>
            <a:endParaRPr lang="el-GR" sz="1500" dirty="0" smtClean="0"/>
          </a:p>
          <a:p>
            <a:pPr lvl="0"/>
            <a:r>
              <a:rPr lang="el-GR" i="1" dirty="0" smtClean="0"/>
              <a:t>Επαγγελματική Συμβουλευτική – Επαγγελματικός Προσανατολισμός</a:t>
            </a:r>
          </a:p>
          <a:p>
            <a:pPr lvl="0">
              <a:buNone/>
            </a:pPr>
            <a:endParaRPr lang="el-GR" sz="1500" dirty="0" smtClean="0"/>
          </a:p>
          <a:p>
            <a:pPr lvl="0"/>
            <a:r>
              <a:rPr lang="el-GR" i="1" dirty="0" smtClean="0"/>
              <a:t>Προσεγγίσεις της Συμβουλευτικής σε Συγκεκριμένα Ζητήματα και Πληθυσμούς</a:t>
            </a:r>
          </a:p>
          <a:p>
            <a:pPr lvl="0"/>
            <a:endParaRPr lang="el-GR" sz="1500" dirty="0" smtClean="0"/>
          </a:p>
          <a:p>
            <a:pPr lvl="0"/>
            <a:r>
              <a:rPr lang="el-GR" i="1" dirty="0" smtClean="0"/>
              <a:t>Ποσοτικές και Ποιοτικές Μέθοδοι Έρευνας – Ι, ΙΙ</a:t>
            </a:r>
          </a:p>
          <a:p>
            <a:pPr lvl="0">
              <a:buNone/>
            </a:pPr>
            <a:endParaRPr lang="el-GR" sz="1500" dirty="0" smtClean="0"/>
          </a:p>
          <a:p>
            <a:pPr lvl="0"/>
            <a:r>
              <a:rPr lang="el-GR" i="1" dirty="0" smtClean="0"/>
              <a:t>Εργαστήρια Κλινικής Ψυχολογίας Ι, ΙΙ &amp; ΙΙΙ: Τεχνικές Συμβουλευτικής Παρέμβασης</a:t>
            </a:r>
          </a:p>
          <a:p>
            <a:pPr lvl="0">
              <a:buNone/>
            </a:pPr>
            <a:endParaRPr lang="el-GR" sz="600" i="1" dirty="0" smtClean="0"/>
          </a:p>
          <a:p>
            <a:pPr lvl="0">
              <a:buNone/>
            </a:pPr>
            <a:endParaRPr lang="el-GR" sz="600" dirty="0" smtClean="0"/>
          </a:p>
          <a:p>
            <a:pPr>
              <a:buNone/>
            </a:pP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Σεμινάρια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72816"/>
            <a:ext cx="8329642" cy="4176464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10000"/>
              </a:lnSpc>
              <a:buNone/>
            </a:pPr>
            <a:r>
              <a:rPr lang="el-GR" sz="3300" b="1" dirty="0" smtClean="0"/>
              <a:t>20</a:t>
            </a:r>
            <a:r>
              <a:rPr lang="el-GR" sz="3100" b="1" dirty="0" smtClean="0"/>
              <a:t> σεμινάρια εργαστηριακού χαρακτήρα </a:t>
            </a:r>
          </a:p>
          <a:p>
            <a:pPr lvl="0">
              <a:lnSpc>
                <a:spcPct val="110000"/>
              </a:lnSpc>
              <a:buNone/>
            </a:pPr>
            <a:r>
              <a:rPr lang="el-GR" sz="3100" b="1" dirty="0" smtClean="0"/>
              <a:t>(</a:t>
            </a:r>
            <a:r>
              <a:rPr lang="el-GR" sz="2800" b="1" dirty="0"/>
              <a:t>Α΄, Β</a:t>
            </a:r>
            <a:r>
              <a:rPr lang="el-GR" sz="2800" b="1" dirty="0" smtClean="0"/>
              <a:t>΄, </a:t>
            </a:r>
            <a:r>
              <a:rPr lang="el-GR" sz="2800" b="1" dirty="0"/>
              <a:t>Γ΄ </a:t>
            </a:r>
            <a:r>
              <a:rPr lang="el-GR" sz="2800" b="1" dirty="0" smtClean="0"/>
              <a:t>&amp; Δ΄ </a:t>
            </a:r>
            <a:r>
              <a:rPr lang="el-GR" sz="3100" b="1" dirty="0" smtClean="0"/>
              <a:t>εξάμηνο):</a:t>
            </a:r>
          </a:p>
          <a:p>
            <a:pPr>
              <a:lnSpc>
                <a:spcPct val="120000"/>
              </a:lnSpc>
              <a:buNone/>
            </a:pPr>
            <a:endParaRPr lang="el-GR" sz="900" i="1" dirty="0" smtClean="0"/>
          </a:p>
          <a:p>
            <a:pPr>
              <a:lnSpc>
                <a:spcPct val="120000"/>
              </a:lnSpc>
            </a:pPr>
            <a:endParaRPr lang="el-GR" sz="500" i="1" dirty="0" smtClean="0"/>
          </a:p>
          <a:p>
            <a:pPr lvl="0">
              <a:lnSpc>
                <a:spcPct val="120000"/>
              </a:lnSpc>
            </a:pPr>
            <a:r>
              <a:rPr lang="el-GR" sz="2800" i="1" dirty="0" smtClean="0"/>
              <a:t>Ψυχομετρική </a:t>
            </a:r>
            <a:r>
              <a:rPr lang="el-GR" sz="2800" i="1" dirty="0"/>
              <a:t>Αξιολόγηση στη </a:t>
            </a:r>
            <a:r>
              <a:rPr lang="el-GR" sz="2800" i="1" dirty="0" smtClean="0"/>
              <a:t>Συμβουλευτική</a:t>
            </a:r>
            <a:endParaRPr lang="el-GR" sz="2800" dirty="0"/>
          </a:p>
          <a:p>
            <a:pPr lvl="0">
              <a:lnSpc>
                <a:spcPct val="120000"/>
              </a:lnSpc>
            </a:pPr>
            <a:r>
              <a:rPr lang="el-GR" sz="2800" i="1" dirty="0" smtClean="0"/>
              <a:t>Διαχείριση </a:t>
            </a:r>
            <a:r>
              <a:rPr lang="el-GR" sz="2800" i="1" dirty="0"/>
              <a:t>Κρίσεων στη Σχολική </a:t>
            </a:r>
            <a:r>
              <a:rPr lang="el-GR" sz="2800" i="1" dirty="0" smtClean="0"/>
              <a:t>Κοινότητα</a:t>
            </a:r>
            <a:endParaRPr lang="el-GR" sz="2800" dirty="0"/>
          </a:p>
          <a:p>
            <a:pPr lvl="0">
              <a:lnSpc>
                <a:spcPct val="120000"/>
              </a:lnSpc>
            </a:pPr>
            <a:r>
              <a:rPr lang="el-GR" sz="2800" i="1" dirty="0"/>
              <a:t>Αφηγηματική Συμβουλευτική/ Ψυχοθεραπεία </a:t>
            </a:r>
          </a:p>
          <a:p>
            <a:pPr lvl="0">
              <a:lnSpc>
                <a:spcPct val="120000"/>
              </a:lnSpc>
            </a:pPr>
            <a:r>
              <a:rPr lang="el-GR" sz="2800" i="1" dirty="0" smtClean="0"/>
              <a:t>Συνθετική Συμβουλευτική/ Ψυχοθεραπεία</a:t>
            </a:r>
            <a:endParaRPr lang="el-GR" sz="2800" dirty="0"/>
          </a:p>
          <a:p>
            <a:pPr lvl="0">
              <a:lnSpc>
                <a:spcPct val="120000"/>
              </a:lnSpc>
            </a:pPr>
            <a:r>
              <a:rPr lang="el-GR" sz="2800" i="1" dirty="0"/>
              <a:t>Συμβουλευτική Συμβούλων και Εκπαιδευτικών για την Ένταξη των </a:t>
            </a:r>
            <a:r>
              <a:rPr lang="el-GR" sz="2800" i="1" dirty="0" smtClean="0"/>
              <a:t>Μαθητών </a:t>
            </a:r>
            <a:r>
              <a:rPr lang="el-GR" sz="2800" i="1" dirty="0"/>
              <a:t>με Ειδικές Εκπαιδευτικές Ανάγκες</a:t>
            </a:r>
            <a:endParaRPr lang="el-GR" sz="2800" dirty="0"/>
          </a:p>
          <a:p>
            <a:pPr lvl="0">
              <a:lnSpc>
                <a:spcPct val="120000"/>
              </a:lnSpc>
            </a:pPr>
            <a:r>
              <a:rPr lang="el-GR" sz="2800" i="1" dirty="0"/>
              <a:t>Εργαλεία και Μέθοδοι Παρέμβασης της </a:t>
            </a:r>
            <a:r>
              <a:rPr lang="el-GR" sz="2800" i="1" dirty="0" err="1"/>
              <a:t>Τραυματοθεραπείας</a:t>
            </a:r>
            <a:endParaRPr lang="el-GR" sz="2800" dirty="0"/>
          </a:p>
          <a:p>
            <a:pPr>
              <a:buNone/>
            </a:pP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/>
              <a:t>Σεμινάρια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13800"/>
          </a:xfrm>
        </p:spPr>
        <p:txBody>
          <a:bodyPr>
            <a:normAutofit/>
          </a:bodyPr>
          <a:lstStyle/>
          <a:p>
            <a:pPr lvl="0"/>
            <a:r>
              <a:rPr lang="el-GR" sz="2400" i="1" dirty="0" smtClean="0"/>
              <a:t>Διαχείριση </a:t>
            </a:r>
            <a:r>
              <a:rPr lang="el-GR" sz="2400" i="1" dirty="0"/>
              <a:t>Συμπεριφοράς στη Σχολική Τάξη</a:t>
            </a:r>
            <a:endParaRPr lang="el-GR" sz="2400" dirty="0"/>
          </a:p>
          <a:p>
            <a:pPr lvl="0"/>
            <a:r>
              <a:rPr lang="el-GR" sz="2400" i="1" dirty="0" err="1" smtClean="0"/>
              <a:t>Συστημική</a:t>
            </a:r>
            <a:r>
              <a:rPr lang="el-GR" sz="2400" i="1" dirty="0" smtClean="0"/>
              <a:t> Συμβουλευτική </a:t>
            </a:r>
            <a:r>
              <a:rPr lang="el-GR" sz="2400" i="1" dirty="0"/>
              <a:t>και </a:t>
            </a:r>
            <a:r>
              <a:rPr lang="el-GR" sz="2400" i="1" dirty="0" smtClean="0"/>
              <a:t>Θεραπεία</a:t>
            </a:r>
            <a:endParaRPr lang="el-GR" sz="2400" dirty="0"/>
          </a:p>
          <a:p>
            <a:pPr lvl="0"/>
            <a:r>
              <a:rPr lang="el-GR" sz="2400" i="1" dirty="0" smtClean="0"/>
              <a:t>Γνωστική-</a:t>
            </a:r>
            <a:r>
              <a:rPr lang="el-GR" sz="2400" i="1" dirty="0" err="1" smtClean="0"/>
              <a:t>Συμπεριφορική</a:t>
            </a:r>
            <a:r>
              <a:rPr lang="el-GR" sz="2400" i="1" dirty="0" smtClean="0"/>
              <a:t> Συμβουλευτική</a:t>
            </a:r>
            <a:endParaRPr lang="el-GR" sz="2400" dirty="0"/>
          </a:p>
          <a:p>
            <a:pPr lvl="0"/>
            <a:r>
              <a:rPr lang="el-GR" sz="2400" i="1" dirty="0"/>
              <a:t>Ψυχοδυναμική-Ψυχαναλυτική </a:t>
            </a:r>
            <a:r>
              <a:rPr lang="el-GR" sz="2400" i="1" dirty="0" smtClean="0"/>
              <a:t>Συμβουλευτική/ Ψυχοθεραπεία</a:t>
            </a:r>
          </a:p>
          <a:p>
            <a:r>
              <a:rPr lang="el-GR" sz="2400" i="1" dirty="0"/>
              <a:t>Υπαρξιακή Συμβουλευτική/ Ψυχοθεραπεία</a:t>
            </a:r>
            <a:endParaRPr lang="el-GR" sz="2400" dirty="0"/>
          </a:p>
          <a:p>
            <a:pPr lvl="0"/>
            <a:r>
              <a:rPr lang="el-GR" sz="2400" i="1" dirty="0" smtClean="0"/>
              <a:t>Συμβουλευτική </a:t>
            </a:r>
            <a:r>
              <a:rPr lang="el-GR" sz="2400" i="1" dirty="0"/>
              <a:t>στήριξη Παιδιού &amp; Ενήλικα στην Αρρώστια και το Θάνατο</a:t>
            </a:r>
            <a:endParaRPr lang="el-GR" sz="2400" dirty="0"/>
          </a:p>
          <a:p>
            <a:pPr lvl="0"/>
            <a:r>
              <a:rPr lang="el-GR" sz="2400" i="1" dirty="0"/>
              <a:t>Διαχείριση Πένθους &amp; Τραυματικών Γεγονότων στο Σχολικό Περιβάλλον </a:t>
            </a: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96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/>
              <a:t>Σεμινάρια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060848"/>
            <a:ext cx="8435280" cy="374441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l-GR" sz="2400" i="1" dirty="0" smtClean="0"/>
              <a:t>Ψυχοπαθολογία</a:t>
            </a:r>
          </a:p>
          <a:p>
            <a:pPr lvl="0">
              <a:lnSpc>
                <a:spcPct val="110000"/>
              </a:lnSpc>
            </a:pPr>
            <a:r>
              <a:rPr lang="el-GR" sz="2400" i="1" dirty="0" smtClean="0"/>
              <a:t>Αναπτυξιακές </a:t>
            </a:r>
            <a:r>
              <a:rPr lang="el-GR" sz="2400" i="1" dirty="0"/>
              <a:t>Διαταραχές: </a:t>
            </a:r>
            <a:r>
              <a:rPr lang="el-GR" sz="2400" i="1" dirty="0" smtClean="0"/>
              <a:t>Συμβουλευτική </a:t>
            </a:r>
            <a:r>
              <a:rPr lang="el-GR" sz="2400" i="1" dirty="0"/>
              <a:t>Παρέμβαση</a:t>
            </a:r>
            <a:endParaRPr lang="el-GR" sz="2400" dirty="0"/>
          </a:p>
          <a:p>
            <a:pPr lvl="0">
              <a:lnSpc>
                <a:spcPct val="110000"/>
              </a:lnSpc>
            </a:pPr>
            <a:r>
              <a:rPr lang="el-GR" sz="2400" i="1" dirty="0"/>
              <a:t>Συμβουλευτική Ζευγαριού</a:t>
            </a:r>
            <a:endParaRPr lang="el-GR" sz="2400" dirty="0"/>
          </a:p>
          <a:p>
            <a:pPr lvl="0">
              <a:lnSpc>
                <a:spcPct val="110000"/>
              </a:lnSpc>
            </a:pPr>
            <a:r>
              <a:rPr lang="el-GR" sz="2400" i="1" dirty="0"/>
              <a:t>Συμβουλευτική σε θέματα Διατροφικών Διαταραχών</a:t>
            </a:r>
            <a:endParaRPr lang="el-GR" sz="2400" dirty="0"/>
          </a:p>
          <a:p>
            <a:pPr lvl="0">
              <a:lnSpc>
                <a:spcPct val="110000"/>
              </a:lnSpc>
            </a:pPr>
            <a:r>
              <a:rPr lang="el-GR" sz="2400" i="1" dirty="0" err="1"/>
              <a:t>Δραματοθεραπεία</a:t>
            </a:r>
            <a:r>
              <a:rPr lang="el-GR" sz="2400" i="1" dirty="0"/>
              <a:t>: Αρχές και Τεχνικές</a:t>
            </a:r>
            <a:endParaRPr lang="el-GR" sz="2400" dirty="0"/>
          </a:p>
          <a:p>
            <a:pPr lvl="0">
              <a:lnSpc>
                <a:spcPct val="110000"/>
              </a:lnSpc>
            </a:pPr>
            <a:r>
              <a:rPr lang="el-GR" sz="2400" i="1" dirty="0" smtClean="0"/>
              <a:t>Συμβουλευτική </a:t>
            </a:r>
            <a:r>
              <a:rPr lang="el-GR" sz="2400" i="1" dirty="0"/>
              <a:t>και Ομοιοπαθητική</a:t>
            </a:r>
            <a:endParaRPr lang="el-GR" sz="2400" dirty="0"/>
          </a:p>
          <a:p>
            <a:pPr lvl="0">
              <a:lnSpc>
                <a:spcPct val="110000"/>
              </a:lnSpc>
            </a:pPr>
            <a:r>
              <a:rPr lang="el-GR" sz="2400" i="1" dirty="0"/>
              <a:t>Συμβουλευτική Εκφοβισμού/</a:t>
            </a:r>
            <a:r>
              <a:rPr lang="el-GR" sz="2400" i="1" dirty="0" err="1"/>
              <a:t>Θυματοποίησης</a:t>
            </a:r>
            <a:endParaRPr lang="el-GR" sz="2400" dirty="0"/>
          </a:p>
          <a:p>
            <a:pPr lvl="0">
              <a:lnSpc>
                <a:spcPct val="110000"/>
              </a:lnSpc>
            </a:pPr>
            <a:r>
              <a:rPr lang="el-GR" sz="2400" i="1" dirty="0"/>
              <a:t>Σεμινάριο – Εργαστήριο </a:t>
            </a:r>
            <a:r>
              <a:rPr lang="el-GR" sz="2400" i="1" dirty="0" smtClean="0"/>
              <a:t>Εισαγωγής/ Εφαρμογών </a:t>
            </a:r>
            <a:r>
              <a:rPr lang="el-GR" sz="2400" i="1" dirty="0"/>
              <a:t>στο </a:t>
            </a:r>
            <a:r>
              <a:rPr lang="en-US" sz="2400" i="1" dirty="0"/>
              <a:t>SPSS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1980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Ίδρυση – </a:t>
            </a:r>
            <a:r>
              <a:rPr lang="el-GR" sz="4400" b="1" dirty="0"/>
              <a:t>Έ</a:t>
            </a:r>
            <a:r>
              <a:rPr lang="el-GR" sz="4400" b="1" dirty="0" smtClean="0"/>
              <a:t>ναρξη – Διάρκεια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772816"/>
            <a:ext cx="7920880" cy="475252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Ίδρυση </a:t>
            </a:r>
            <a:r>
              <a:rPr lang="el-GR" dirty="0"/>
              <a:t>με βάση τις υπ’ </a:t>
            </a:r>
            <a:r>
              <a:rPr lang="el-GR" dirty="0" err="1"/>
              <a:t>αριθμ</a:t>
            </a:r>
            <a:r>
              <a:rPr lang="el-GR" dirty="0"/>
              <a:t>. 92025/</a:t>
            </a:r>
            <a:r>
              <a:rPr lang="en-US" dirty="0"/>
              <a:t>B</a:t>
            </a:r>
            <a:r>
              <a:rPr lang="el-GR" dirty="0"/>
              <a:t>7 (</a:t>
            </a:r>
            <a:r>
              <a:rPr lang="el-GR" dirty="0" smtClean="0"/>
              <a:t>ΦΕΚ: </a:t>
            </a:r>
            <a:r>
              <a:rPr lang="el-GR" dirty="0"/>
              <a:t>1597/11-08-2008/τ.</a:t>
            </a:r>
            <a:r>
              <a:rPr lang="en-US" dirty="0"/>
              <a:t>B</a:t>
            </a:r>
            <a:r>
              <a:rPr lang="el-GR" dirty="0"/>
              <a:t>’) και 13816/Β7 (</a:t>
            </a:r>
            <a:r>
              <a:rPr lang="el-GR" dirty="0" smtClean="0"/>
              <a:t>ΦΕΚ: </a:t>
            </a:r>
            <a:r>
              <a:rPr lang="el-GR" dirty="0"/>
              <a:t>433/11-03-2009/τ.Β’) υπουργικές </a:t>
            </a:r>
            <a:r>
              <a:rPr lang="el-GR" dirty="0" smtClean="0"/>
              <a:t>αποφάσεις</a:t>
            </a:r>
          </a:p>
          <a:p>
            <a:endParaRPr lang="en-US" sz="900" dirty="0" smtClean="0"/>
          </a:p>
          <a:p>
            <a:r>
              <a:rPr lang="el-GR" dirty="0" smtClean="0"/>
              <a:t>Αναμόρφωση ΠΜΣ με την υπ’ </a:t>
            </a:r>
            <a:r>
              <a:rPr lang="el-GR" dirty="0" err="1" smtClean="0"/>
              <a:t>αριθμ</a:t>
            </a:r>
            <a:r>
              <a:rPr lang="el-GR" dirty="0"/>
              <a:t>. </a:t>
            </a:r>
            <a:r>
              <a:rPr lang="el-GR" dirty="0" smtClean="0"/>
              <a:t>209729/Ζ1 (ΦΕΚ: 3607/31-12-2014/</a:t>
            </a:r>
            <a:r>
              <a:rPr lang="el-GR" dirty="0"/>
              <a:t>τ.</a:t>
            </a:r>
            <a:r>
              <a:rPr lang="en-US" dirty="0"/>
              <a:t>B</a:t>
            </a:r>
            <a:r>
              <a:rPr lang="el-GR" dirty="0"/>
              <a:t>’) </a:t>
            </a:r>
            <a:r>
              <a:rPr lang="el-GR" dirty="0" smtClean="0"/>
              <a:t>υπουργική απόφαση</a:t>
            </a:r>
          </a:p>
          <a:p>
            <a:endParaRPr lang="el-GR" sz="900" dirty="0" smtClean="0"/>
          </a:p>
          <a:p>
            <a:r>
              <a:rPr lang="el-GR" dirty="0" smtClean="0"/>
              <a:t>Ακαδημαϊκό έτος έναρξης λειτουργίας: 2009-2010</a:t>
            </a:r>
          </a:p>
          <a:p>
            <a:endParaRPr lang="el-GR" sz="900" dirty="0" smtClean="0"/>
          </a:p>
          <a:p>
            <a:r>
              <a:rPr lang="el-GR" dirty="0"/>
              <a:t>Ε</a:t>
            </a:r>
            <a:r>
              <a:rPr lang="el-GR" dirty="0" smtClean="0"/>
              <a:t>λάχιστη </a:t>
            </a:r>
            <a:r>
              <a:rPr lang="el-GR" dirty="0"/>
              <a:t>χρονική διάρκεια </a:t>
            </a:r>
            <a:r>
              <a:rPr lang="el-GR" dirty="0" smtClean="0"/>
              <a:t>σπουδών: </a:t>
            </a:r>
            <a:r>
              <a:rPr lang="el-GR" dirty="0"/>
              <a:t>δύο (2) πλήρη ημερολογιακά </a:t>
            </a:r>
            <a:r>
              <a:rPr lang="el-GR" dirty="0" smtClean="0"/>
              <a:t>έτη </a:t>
            </a:r>
          </a:p>
          <a:p>
            <a:endParaRPr lang="el-GR" sz="900" dirty="0" smtClean="0"/>
          </a:p>
          <a:p>
            <a:r>
              <a:rPr lang="el-GR" dirty="0"/>
              <a:t>Τ</a:t>
            </a:r>
            <a:r>
              <a:rPr lang="el-GR" dirty="0" smtClean="0"/>
              <a:t>α </a:t>
            </a:r>
            <a:r>
              <a:rPr lang="el-GR" dirty="0"/>
              <a:t>μαθήματα </a:t>
            </a:r>
            <a:r>
              <a:rPr lang="el-GR" dirty="0" smtClean="0"/>
              <a:t>γίνονται Παρασκευές </a:t>
            </a:r>
            <a:r>
              <a:rPr lang="el-GR" dirty="0"/>
              <a:t>απόγευμα, </a:t>
            </a:r>
            <a:r>
              <a:rPr lang="el-GR" dirty="0" smtClean="0"/>
              <a:t>Σάββατα </a:t>
            </a:r>
            <a:r>
              <a:rPr lang="el-GR" dirty="0"/>
              <a:t>και </a:t>
            </a:r>
            <a:r>
              <a:rPr lang="el-GR" dirty="0" smtClean="0"/>
              <a:t>Κυριακές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28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Διπλωματική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2952328"/>
          </a:xfrm>
        </p:spPr>
        <p:txBody>
          <a:bodyPr/>
          <a:lstStyle/>
          <a:p>
            <a:r>
              <a:rPr lang="el-GR" dirty="0" smtClean="0"/>
              <a:t>Συγγραφή διπλωματικής εργασίας 17000 – 20000 λέξεων</a:t>
            </a:r>
          </a:p>
          <a:p>
            <a:r>
              <a:rPr lang="el-GR" dirty="0" smtClean="0"/>
              <a:t>Ερευνητικός προσανατολισμός</a:t>
            </a:r>
          </a:p>
          <a:p>
            <a:r>
              <a:rPr lang="el-GR" dirty="0" smtClean="0"/>
              <a:t>Ποσοτική ή/και ποιοτική μεθοδολογία</a:t>
            </a:r>
          </a:p>
          <a:p>
            <a:r>
              <a:rPr lang="el-GR" dirty="0" smtClean="0"/>
              <a:t>Θέματα που άπτονται άμεσα ή έμμεσα της συμβουλευτικής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9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Βιβλιοθήκη ΠΜΣ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/>
          <a:lstStyle/>
          <a:p>
            <a:r>
              <a:rPr lang="el-GR" sz="3000" b="1" dirty="0" smtClean="0"/>
              <a:t>Περισσότερα από </a:t>
            </a:r>
            <a:r>
              <a:rPr lang="en-GB" sz="3000" b="1" dirty="0" smtClean="0"/>
              <a:t>40</a:t>
            </a:r>
            <a:r>
              <a:rPr lang="el-GR" sz="3000" b="1" dirty="0" smtClean="0"/>
              <a:t>0</a:t>
            </a:r>
            <a:r>
              <a:rPr lang="en-GB" sz="3000" b="1" dirty="0" smtClean="0"/>
              <a:t> </a:t>
            </a:r>
            <a:r>
              <a:rPr lang="el-GR" sz="3000" b="1" dirty="0" smtClean="0"/>
              <a:t>βιβλία στο χώρο της: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2800" dirty="0" smtClean="0"/>
              <a:t>Συμβουλευτικής,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2800" dirty="0"/>
              <a:t>Ψ</a:t>
            </a:r>
            <a:r>
              <a:rPr lang="el-GR" sz="2800" dirty="0" smtClean="0"/>
              <a:t>υχολογίας,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2800" dirty="0" smtClean="0"/>
              <a:t>Ειδικής Αγωγής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2800" dirty="0" smtClean="0"/>
              <a:t>Εκπαίδευσης</a:t>
            </a:r>
          </a:p>
          <a:p>
            <a:pPr lvl="2"/>
            <a:endParaRPr lang="el-GR" sz="2000" dirty="0" smtClean="0"/>
          </a:p>
          <a:p>
            <a:r>
              <a:rPr lang="el-GR" sz="3000" b="1" dirty="0" smtClean="0"/>
              <a:t>46 </a:t>
            </a:r>
            <a:r>
              <a:rPr lang="en-US" sz="3000" b="1" dirty="0" smtClean="0"/>
              <a:t>DVD </a:t>
            </a:r>
            <a:r>
              <a:rPr lang="el-GR" sz="3000" b="1" dirty="0" smtClean="0"/>
              <a:t>Συμβουλευτικής: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sz="2700" dirty="0" smtClean="0"/>
              <a:t>495 υποδειγματικές συνεδρίες συμβουλευτικής σε διάφορες θεματικές και πληθυσμούς</a:t>
            </a: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40585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Διδάσκοντες - συνεργάτες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904656"/>
          </a:xfrm>
        </p:spPr>
        <p:txBody>
          <a:bodyPr>
            <a:normAutofit fontScale="47500" lnSpcReduction="20000"/>
          </a:bodyPr>
          <a:lstStyle/>
          <a:p>
            <a:r>
              <a:rPr lang="el-GR" sz="4600" b="1" dirty="0" smtClean="0"/>
              <a:t>Διδάσκοντες (15 μαθήματα – 20 σεμινάρια – 30 διπλωματικές):</a:t>
            </a:r>
          </a:p>
          <a:p>
            <a:pPr marL="393192" lvl="1" indent="0">
              <a:buNone/>
            </a:pPr>
            <a:endParaRPr lang="el-GR" sz="3600" dirty="0" smtClean="0"/>
          </a:p>
          <a:p>
            <a:pPr marL="393192" lvl="1" indent="0">
              <a:buNone/>
            </a:pPr>
            <a:endParaRPr lang="el-GR" sz="3600" dirty="0" smtClean="0"/>
          </a:p>
          <a:p>
            <a:pPr lvl="3">
              <a:buFont typeface="Wingdings" panose="05000000000000000000" pitchFamily="2" charset="2"/>
              <a:buChar char="Ø"/>
            </a:pPr>
            <a:endParaRPr lang="el-GR" sz="1500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el-GR" sz="900" i="1" dirty="0" smtClean="0"/>
          </a:p>
          <a:p>
            <a:pPr marL="393192" lvl="1" indent="0">
              <a:buNone/>
            </a:pPr>
            <a:endParaRPr lang="el-GR" sz="3600" dirty="0"/>
          </a:p>
          <a:p>
            <a:pPr marL="393192" lvl="1" indent="0">
              <a:buNone/>
            </a:pPr>
            <a:endParaRPr lang="el-GR" sz="3600" i="1" dirty="0" smtClean="0"/>
          </a:p>
          <a:p>
            <a:pPr marL="393192" lvl="1" indent="0">
              <a:buNone/>
            </a:pPr>
            <a:endParaRPr lang="el-GR" sz="3600" i="1" dirty="0"/>
          </a:p>
          <a:p>
            <a:pPr marL="393192" lvl="1" indent="0">
              <a:buNone/>
            </a:pPr>
            <a:endParaRPr lang="el-GR" sz="3600" i="1" dirty="0" smtClean="0"/>
          </a:p>
          <a:p>
            <a:pPr marL="393192" lvl="1" indent="0">
              <a:buNone/>
            </a:pPr>
            <a:endParaRPr lang="el-GR" sz="3600" i="1" dirty="0"/>
          </a:p>
          <a:p>
            <a:pPr marL="393192" lvl="1" indent="0">
              <a:buNone/>
            </a:pPr>
            <a:endParaRPr lang="el-GR" sz="3600" i="1" dirty="0" smtClean="0"/>
          </a:p>
          <a:p>
            <a:pPr marL="393192" lvl="1" indent="0">
              <a:buNone/>
            </a:pPr>
            <a:endParaRPr lang="el-GR" sz="3600" i="1" dirty="0"/>
          </a:p>
          <a:p>
            <a:pPr marL="393192" lvl="1" indent="0">
              <a:buNone/>
            </a:pPr>
            <a:endParaRPr lang="el-GR" sz="3600" i="1" dirty="0" smtClean="0"/>
          </a:p>
          <a:p>
            <a:pPr marL="393192" lvl="1" indent="0">
              <a:buNone/>
            </a:pPr>
            <a:endParaRPr lang="el-GR" sz="3600" i="1" dirty="0" smtClean="0"/>
          </a:p>
          <a:p>
            <a:pPr marL="393192" lvl="1" indent="0">
              <a:buNone/>
            </a:pPr>
            <a:endParaRPr lang="el-GR" sz="3600" i="1" dirty="0"/>
          </a:p>
          <a:p>
            <a:pPr marL="393192" lvl="1" indent="0">
              <a:buNone/>
            </a:pPr>
            <a:endParaRPr lang="el-GR" sz="3600" i="1" dirty="0" smtClean="0"/>
          </a:p>
          <a:p>
            <a:pPr marL="393192" lvl="1" indent="0">
              <a:buNone/>
            </a:pPr>
            <a:endParaRPr lang="el-GR" sz="1700" i="1" dirty="0"/>
          </a:p>
          <a:p>
            <a:pPr marL="393192" lvl="1" indent="0">
              <a:buNone/>
            </a:pPr>
            <a:endParaRPr lang="el-GR" sz="3600" i="1" dirty="0" smtClean="0"/>
          </a:p>
          <a:p>
            <a:pPr marL="0" indent="0">
              <a:buNone/>
            </a:pPr>
            <a:endParaRPr lang="el-GR" sz="2100" dirty="0"/>
          </a:p>
          <a:p>
            <a:endParaRPr lang="el-GR" sz="1100" b="1" dirty="0" smtClean="0"/>
          </a:p>
          <a:p>
            <a:r>
              <a:rPr lang="el-GR" sz="4200" b="1" dirty="0" smtClean="0"/>
              <a:t>Προσωπική Ανάπτυξη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800" dirty="0" smtClean="0"/>
              <a:t>Ατομική-ομαδική συμβουλευτική: </a:t>
            </a:r>
            <a:r>
              <a:rPr lang="el-GR" sz="4200" b="1" i="1" dirty="0" smtClean="0"/>
              <a:t>37</a:t>
            </a:r>
            <a:r>
              <a:rPr lang="el-GR" sz="3800" i="1" dirty="0" smtClean="0"/>
              <a:t> σύμβουλοι  </a:t>
            </a:r>
            <a:r>
              <a:rPr lang="el-GR" sz="3800" dirty="0" smtClean="0"/>
              <a:t>σε όλη την Ελλάδα.</a:t>
            </a:r>
            <a:endParaRPr lang="el-GR" sz="3800" dirty="0"/>
          </a:p>
          <a:p>
            <a:endParaRPr lang="el-GR" sz="1700" dirty="0" smtClean="0"/>
          </a:p>
          <a:p>
            <a:r>
              <a:rPr lang="el-GR" sz="4200" b="1" dirty="0" smtClean="0"/>
              <a:t>Πρακτική Άσκηση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800" dirty="0" smtClean="0"/>
              <a:t>Ατομική-ομαδική εποπτεία: </a:t>
            </a:r>
            <a:r>
              <a:rPr lang="el-GR" sz="4200" b="1" i="1" dirty="0" smtClean="0"/>
              <a:t>62</a:t>
            </a:r>
            <a:r>
              <a:rPr lang="el-GR" sz="3800" i="1" dirty="0" smtClean="0"/>
              <a:t> σύμβουλοι </a:t>
            </a:r>
            <a:r>
              <a:rPr lang="el-GR" sz="3800" dirty="0" smtClean="0"/>
              <a:t>(37 + 25 εσωτερικοί επόπτες)</a:t>
            </a:r>
          </a:p>
          <a:p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16719"/>
              </p:ext>
            </p:extLst>
          </p:nvPr>
        </p:nvGraphicFramePr>
        <p:xfrm>
          <a:off x="1115616" y="1196752"/>
          <a:ext cx="612068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664296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l-GR" sz="2000" dirty="0" smtClean="0"/>
                        <a:t>Πανεπιστήμιο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i="1" dirty="0" smtClean="0"/>
                    </a:p>
                  </a:txBody>
                  <a:tcPr/>
                </a:tc>
              </a:tr>
              <a:tr h="25183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smtClean="0"/>
                        <a:t>Θεσσαλίας</a:t>
                      </a:r>
                      <a:r>
                        <a:rPr lang="el-GR" sz="180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1" dirty="0" smtClean="0"/>
                        <a:t>24</a:t>
                      </a:r>
                      <a:r>
                        <a:rPr lang="el-GR" sz="2000" i="1" dirty="0" smtClean="0"/>
                        <a:t> </a:t>
                      </a:r>
                      <a:r>
                        <a:rPr lang="el-GR" sz="1800" i="1" dirty="0" smtClean="0"/>
                        <a:t>μέλη ΔΕΠ</a:t>
                      </a:r>
                    </a:p>
                  </a:txBody>
                  <a:tcPr/>
                </a:tc>
              </a:tr>
              <a:tr h="31811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smtClean="0"/>
                        <a:t>Αθηνών </a:t>
                      </a:r>
                      <a:r>
                        <a:rPr lang="el-GR" sz="1800" dirty="0" smtClean="0"/>
                        <a:t>: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1" dirty="0" smtClean="0"/>
                        <a:t> </a:t>
                      </a:r>
                      <a:r>
                        <a:rPr lang="el-GR" sz="2000" b="1" i="1" dirty="0" smtClean="0"/>
                        <a:t>5</a:t>
                      </a:r>
                      <a:r>
                        <a:rPr lang="el-GR" sz="2000" i="1" dirty="0" smtClean="0"/>
                        <a:t> μέλη </a:t>
                      </a:r>
                      <a:r>
                        <a:rPr lang="el-GR" sz="1800" i="1" dirty="0" smtClean="0"/>
                        <a:t>ΔΕΠ</a:t>
                      </a:r>
                    </a:p>
                  </a:txBody>
                  <a:tcPr/>
                </a:tc>
              </a:tr>
              <a:tr h="36288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smtClean="0"/>
                        <a:t>Μακεδονίας </a:t>
                      </a:r>
                      <a:r>
                        <a:rPr lang="el-GR" sz="180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1" dirty="0" smtClean="0"/>
                        <a:t> </a:t>
                      </a:r>
                      <a:r>
                        <a:rPr lang="el-GR" sz="2000" b="1" i="1" dirty="0" smtClean="0"/>
                        <a:t>1</a:t>
                      </a:r>
                      <a:r>
                        <a:rPr lang="el-GR" sz="1800" i="1" dirty="0" smtClean="0"/>
                        <a:t> μέλος ΔΕΠ</a:t>
                      </a:r>
                    </a:p>
                  </a:txBody>
                  <a:tcPr/>
                </a:tc>
              </a:tr>
              <a:tr h="36288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smtClean="0"/>
                        <a:t>Κρήτης </a:t>
                      </a:r>
                      <a:r>
                        <a:rPr lang="el-GR" sz="1800" dirty="0" smtClean="0"/>
                        <a:t>: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1" dirty="0" smtClean="0"/>
                        <a:t> </a:t>
                      </a:r>
                      <a:r>
                        <a:rPr lang="el-GR" sz="2000" b="1" i="1" dirty="0" smtClean="0"/>
                        <a:t>1</a:t>
                      </a:r>
                      <a:r>
                        <a:rPr lang="el-GR" sz="2000" i="1" dirty="0" smtClean="0"/>
                        <a:t> </a:t>
                      </a:r>
                      <a:r>
                        <a:rPr lang="el-GR" sz="1800" i="1" dirty="0" smtClean="0"/>
                        <a:t>μέλος ΔΕΠ </a:t>
                      </a:r>
                    </a:p>
                  </a:txBody>
                  <a:tcPr/>
                </a:tc>
              </a:tr>
              <a:tr h="36288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smtClean="0"/>
                        <a:t>Αιγαίου </a:t>
                      </a:r>
                      <a:r>
                        <a:rPr lang="el-GR" sz="180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1" dirty="0" smtClean="0"/>
                        <a:t> </a:t>
                      </a:r>
                      <a:r>
                        <a:rPr lang="el-GR" sz="2000" b="1" i="1" dirty="0" smtClean="0"/>
                        <a:t>1</a:t>
                      </a:r>
                      <a:r>
                        <a:rPr lang="el-GR" sz="1800" i="1" dirty="0" smtClean="0"/>
                        <a:t> μέλος ΔΕΠ</a:t>
                      </a:r>
                    </a:p>
                  </a:txBody>
                  <a:tcPr/>
                </a:tc>
              </a:tr>
              <a:tr h="36288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smtClean="0"/>
                        <a:t>Θεσσαλονίκης </a:t>
                      </a:r>
                      <a:r>
                        <a:rPr lang="el-GR" sz="1800" dirty="0" smtClean="0"/>
                        <a:t>: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1" dirty="0" smtClean="0"/>
                        <a:t> </a:t>
                      </a:r>
                      <a:r>
                        <a:rPr lang="el-GR" sz="2000" b="1" i="1" dirty="0" smtClean="0"/>
                        <a:t>1</a:t>
                      </a:r>
                      <a:r>
                        <a:rPr lang="el-GR" sz="1800" i="1" dirty="0" smtClean="0"/>
                        <a:t> μέλος ΔΕΠ </a:t>
                      </a:r>
                    </a:p>
                  </a:txBody>
                  <a:tcPr/>
                </a:tc>
              </a:tr>
              <a:tr h="36288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l-GR" sz="1800" b="1" dirty="0" err="1" smtClean="0"/>
                        <a:t>Πάντειο</a:t>
                      </a:r>
                      <a:r>
                        <a:rPr lang="el-GR" sz="1800" dirty="0" smtClean="0"/>
                        <a:t> :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1" dirty="0" smtClean="0"/>
                        <a:t> </a:t>
                      </a:r>
                      <a:r>
                        <a:rPr lang="el-GR" sz="2000" b="1" i="1" dirty="0" smtClean="0"/>
                        <a:t>1</a:t>
                      </a:r>
                      <a:r>
                        <a:rPr lang="el-GR" sz="2000" i="1" dirty="0" smtClean="0"/>
                        <a:t> </a:t>
                      </a:r>
                      <a:r>
                        <a:rPr lang="el-GR" sz="1800" i="1" dirty="0" smtClean="0"/>
                        <a:t>μέλος ΔΕΠ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315368"/>
              </p:ext>
            </p:extLst>
          </p:nvPr>
        </p:nvGraphicFramePr>
        <p:xfrm>
          <a:off x="1115616" y="4437112"/>
          <a:ext cx="612068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66429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/>
                        <a:t>ΤΕΙ</a:t>
                      </a:r>
                      <a:r>
                        <a:rPr lang="el-GR" sz="2000" b="1" baseline="0" dirty="0" smtClean="0"/>
                        <a:t> Θεσσαλονίκης:</a:t>
                      </a:r>
                      <a:endParaRPr lang="el-GR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1" dirty="0" smtClean="0"/>
                        <a:t> 1</a:t>
                      </a:r>
                      <a:r>
                        <a:rPr lang="el-GR" sz="2000" i="1" dirty="0" smtClean="0"/>
                        <a:t> μέλος ΕΠ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93767"/>
              </p:ext>
            </p:extLst>
          </p:nvPr>
        </p:nvGraphicFramePr>
        <p:xfrm>
          <a:off x="1115616" y="4869160"/>
          <a:ext cx="612068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664296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Εξειδικευμένοι συνεργάτες:</a:t>
                      </a:r>
                      <a:r>
                        <a:rPr lang="el-GR" sz="180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1" dirty="0" smtClean="0"/>
                        <a:t>26 </a:t>
                      </a:r>
                      <a:r>
                        <a:rPr lang="el-GR" sz="2000" i="1" dirty="0" smtClean="0"/>
                        <a:t>διδάσκοντες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el-GR" sz="4400" b="1" dirty="0" smtClean="0"/>
              <a:t>Δημοσιεύσεις &amp; συνέδρια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5576" y="2276872"/>
            <a:ext cx="7704856" cy="3600400"/>
          </a:xfrm>
        </p:spPr>
        <p:txBody>
          <a:bodyPr>
            <a:normAutofit/>
          </a:bodyPr>
          <a:lstStyle/>
          <a:p>
            <a:r>
              <a:rPr lang="el-GR" b="1" dirty="0"/>
              <a:t>Α</a:t>
            </a:r>
            <a:r>
              <a:rPr lang="el-GR" b="1" dirty="0" smtClean="0"/>
              <a:t>πό τις διπλωματικές εργασίες των αποφοίτων του πρώτου κύκλου (2009-2011) έχουν γίνει:</a:t>
            </a:r>
          </a:p>
          <a:p>
            <a:pPr marL="0" indent="0">
              <a:buNone/>
            </a:pPr>
            <a:endParaRPr lang="el-GR" sz="1400" b="1" dirty="0" smtClean="0"/>
          </a:p>
          <a:p>
            <a:pPr lvl="1"/>
            <a:r>
              <a:rPr lang="el-GR" dirty="0"/>
              <a:t>5 άρθρα </a:t>
            </a:r>
            <a:r>
              <a:rPr lang="el-GR" dirty="0" smtClean="0"/>
              <a:t>σε επιστημονικά περιοδικά με κριτές: 4 </a:t>
            </a:r>
            <a:r>
              <a:rPr lang="el-GR" dirty="0"/>
              <a:t>διεθνή και 1 </a:t>
            </a:r>
            <a:r>
              <a:rPr lang="el-GR" dirty="0" smtClean="0"/>
              <a:t>ελληνικό</a:t>
            </a:r>
          </a:p>
          <a:p>
            <a:pPr lvl="1"/>
            <a:endParaRPr lang="el-GR" sz="800" dirty="0" smtClean="0"/>
          </a:p>
          <a:p>
            <a:pPr lvl="1"/>
            <a:r>
              <a:rPr lang="el-GR" dirty="0" smtClean="0"/>
              <a:t>1 </a:t>
            </a:r>
            <a:r>
              <a:rPr lang="el-GR" dirty="0"/>
              <a:t>κεφάλαιο </a:t>
            </a:r>
            <a:r>
              <a:rPr lang="el-GR" dirty="0" smtClean="0"/>
              <a:t>βιβλίου</a:t>
            </a:r>
          </a:p>
          <a:p>
            <a:pPr lvl="1"/>
            <a:endParaRPr lang="el-GR" sz="800" dirty="0"/>
          </a:p>
          <a:p>
            <a:pPr lvl="1"/>
            <a:r>
              <a:rPr lang="el-GR" dirty="0" smtClean="0"/>
              <a:t>23 </a:t>
            </a:r>
            <a:r>
              <a:rPr lang="el-GR" dirty="0"/>
              <a:t>ανακοινώσεις σε συνέδρια: </a:t>
            </a:r>
            <a:r>
              <a:rPr lang="el-GR" dirty="0" smtClean="0"/>
              <a:t>4 </a:t>
            </a:r>
            <a:r>
              <a:rPr lang="el-GR" dirty="0"/>
              <a:t>διεθνείς και 18 ελληνικές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52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Ημερίδες - συμπόσια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0053" y="1556792"/>
            <a:ext cx="8928992" cy="5184576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l-GR" sz="3100" b="1" dirty="0" smtClean="0"/>
              <a:t>Διοργάνωση 4 Ημερίδων – Συμποσίων</a:t>
            </a:r>
          </a:p>
          <a:p>
            <a:pPr marL="0" lvl="0" indent="0" algn="ctr">
              <a:buNone/>
            </a:pPr>
            <a:r>
              <a:rPr lang="el-GR" b="1" dirty="0" smtClean="0"/>
              <a:t>(περίοδος 2009 – 2012)</a:t>
            </a:r>
          </a:p>
          <a:p>
            <a:pPr marL="0" lvl="0" indent="0" algn="ctr">
              <a:buNone/>
            </a:pPr>
            <a:endParaRPr lang="el-GR" sz="2100" b="1" dirty="0" smtClean="0"/>
          </a:p>
          <a:p>
            <a:r>
              <a:rPr lang="el-GR" dirty="0"/>
              <a:t>Συμπόσιο &amp; Σεμινάριο με διεθνή συμμετοχή:</a:t>
            </a:r>
            <a:r>
              <a:rPr lang="el-GR" i="1" dirty="0"/>
              <a:t> «Αφηγηματικές Προσεγγίσεις στη Συμβουλευτική και την Εκπαίδευση»</a:t>
            </a:r>
            <a:r>
              <a:rPr lang="el-GR" dirty="0"/>
              <a:t>. ΠΜΣ: Συμβουλευτική στην Ειδική Αγωγή, την Εκπαίδευση και την Υγεία, Βόλος,</a:t>
            </a:r>
            <a:r>
              <a:rPr lang="el-GR" b="1" dirty="0"/>
              <a:t> </a:t>
            </a:r>
            <a:r>
              <a:rPr lang="el-GR" dirty="0"/>
              <a:t>15</a:t>
            </a:r>
            <a:r>
              <a:rPr lang="en-US" dirty="0"/>
              <a:t> </a:t>
            </a:r>
            <a:r>
              <a:rPr lang="el-GR" dirty="0"/>
              <a:t>–</a:t>
            </a:r>
            <a:r>
              <a:rPr lang="en-US" dirty="0"/>
              <a:t> </a:t>
            </a:r>
            <a:r>
              <a:rPr lang="el-GR" dirty="0"/>
              <a:t>16 Μαΐου</a:t>
            </a:r>
            <a:r>
              <a:rPr lang="en-US" dirty="0"/>
              <a:t> </a:t>
            </a:r>
            <a:r>
              <a:rPr lang="el-GR" dirty="0"/>
              <a:t>2010</a:t>
            </a:r>
            <a:r>
              <a:rPr lang="el-GR" dirty="0" smtClean="0"/>
              <a:t>.</a:t>
            </a:r>
          </a:p>
          <a:p>
            <a:endParaRPr lang="el-GR" sz="1000" dirty="0"/>
          </a:p>
          <a:p>
            <a:pPr lvl="0"/>
            <a:r>
              <a:rPr lang="el-GR" dirty="0" smtClean="0"/>
              <a:t>Ημερίδα: </a:t>
            </a:r>
            <a:r>
              <a:rPr lang="el-GR" i="1" dirty="0"/>
              <a:t>«Οικογένεια και Χρόνια Ψυχική Πάθηση: Από την Ανακοίνωση στην Θεραπεία»</a:t>
            </a:r>
            <a:r>
              <a:rPr lang="el-GR" dirty="0"/>
              <a:t>. </a:t>
            </a:r>
            <a:r>
              <a:rPr lang="el-GR" dirty="0" smtClean="0"/>
              <a:t>ΠΜΣ - </a:t>
            </a:r>
            <a:r>
              <a:rPr lang="el-GR" dirty="0"/>
              <a:t>Συμβουλευτική στην Ειδική Αγωγή, την Εκπαίδευση και την </a:t>
            </a:r>
            <a:r>
              <a:rPr lang="el-GR" dirty="0" smtClean="0"/>
              <a:t>Υγεία </a:t>
            </a:r>
            <a:r>
              <a:rPr lang="el-GR" dirty="0"/>
              <a:t>&amp; Εταιρεία Ψυχοκοινωνικής Αποκατάστασης ΔΙΟΔΟΣ, Βόλος, 8 Οκτωβρίου 2011</a:t>
            </a:r>
            <a:r>
              <a:rPr lang="el-GR" dirty="0" smtClean="0"/>
              <a:t>.</a:t>
            </a:r>
          </a:p>
          <a:p>
            <a:pPr lvl="0"/>
            <a:endParaRPr lang="el-GR" sz="1000" dirty="0"/>
          </a:p>
          <a:p>
            <a:pPr lvl="0"/>
            <a:r>
              <a:rPr lang="el-GR" dirty="0" smtClean="0"/>
              <a:t>Συμπόσιο </a:t>
            </a:r>
            <a:r>
              <a:rPr lang="el-GR" dirty="0"/>
              <a:t>&amp; </a:t>
            </a:r>
            <a:r>
              <a:rPr lang="el-GR" dirty="0" smtClean="0"/>
              <a:t>Σεμινάριο:</a:t>
            </a:r>
            <a:r>
              <a:rPr lang="el-GR" i="1" dirty="0" smtClean="0"/>
              <a:t> </a:t>
            </a:r>
            <a:r>
              <a:rPr lang="el-GR" i="1" dirty="0"/>
              <a:t>«Νόημα Ζωής: Ψυχοδυναμική Προσέγγιση Ομάδας, Οικογένειας, Ζεύγους»</a:t>
            </a:r>
            <a:r>
              <a:rPr lang="el-GR" dirty="0"/>
              <a:t>. </a:t>
            </a:r>
            <a:r>
              <a:rPr lang="el-GR" dirty="0" smtClean="0"/>
              <a:t>ΠΜΣ: </a:t>
            </a:r>
            <a:r>
              <a:rPr lang="el-GR" dirty="0"/>
              <a:t>Συμβουλευτική στην Ειδική Αγωγή, την </a:t>
            </a:r>
            <a:r>
              <a:rPr lang="el-GR" dirty="0" smtClean="0"/>
              <a:t>Εκπαίδευση και την Υγεία, </a:t>
            </a:r>
            <a:r>
              <a:rPr lang="el-GR" dirty="0"/>
              <a:t>Βόλος,</a:t>
            </a:r>
            <a:r>
              <a:rPr lang="el-GR" b="1" dirty="0"/>
              <a:t> </a:t>
            </a:r>
            <a:r>
              <a:rPr lang="el-GR" dirty="0"/>
              <a:t>14-15 Μαΐου &amp; 18-19 Ιουνίου 2011</a:t>
            </a:r>
            <a:r>
              <a:rPr lang="el-GR" dirty="0" smtClean="0"/>
              <a:t>.</a:t>
            </a:r>
          </a:p>
          <a:p>
            <a:pPr lvl="0"/>
            <a:endParaRPr lang="el-GR" sz="1100" dirty="0" smtClean="0"/>
          </a:p>
          <a:p>
            <a:pPr lvl="0"/>
            <a:r>
              <a:rPr lang="el-GR" dirty="0" smtClean="0"/>
              <a:t>Ημερίδα: </a:t>
            </a:r>
            <a:r>
              <a:rPr lang="el-GR" i="1" dirty="0" smtClean="0"/>
              <a:t>«Ενταξιακή εκπαίδευση: </a:t>
            </a:r>
            <a:r>
              <a:rPr lang="el-GR" i="1" dirty="0"/>
              <a:t>Π</a:t>
            </a:r>
            <a:r>
              <a:rPr lang="el-GR" i="1" dirty="0" smtClean="0"/>
              <a:t>ρακτικές υποστήριξης στο σχολείο και την οικογένεια». </a:t>
            </a:r>
            <a:r>
              <a:rPr lang="el-GR" dirty="0" smtClean="0"/>
              <a:t>ΠΜΣ-Ειδική Αγωγή,</a:t>
            </a:r>
            <a:r>
              <a:rPr lang="el-GR" i="1" dirty="0" smtClean="0"/>
              <a:t> </a:t>
            </a:r>
            <a:r>
              <a:rPr lang="el-GR" dirty="0" smtClean="0"/>
              <a:t>ΠΜΣ-Συμβουλευτική </a:t>
            </a:r>
            <a:r>
              <a:rPr lang="el-GR" dirty="0"/>
              <a:t>στην Ειδική Αγωγή, την Εκπαίδευση και την Υγεία </a:t>
            </a:r>
            <a:r>
              <a:rPr lang="el-GR" dirty="0" smtClean="0"/>
              <a:t>&amp; ΠΜΣ-Παιδαγωγικό Παιχνίδι και Παιδαγωγικό Υλικό στην </a:t>
            </a:r>
            <a:r>
              <a:rPr lang="el-GR" dirty="0"/>
              <a:t>Π</a:t>
            </a:r>
            <a:r>
              <a:rPr lang="el-GR" dirty="0" smtClean="0"/>
              <a:t>ρώτη </a:t>
            </a:r>
            <a:r>
              <a:rPr lang="el-GR" dirty="0"/>
              <a:t>Π</a:t>
            </a:r>
            <a:r>
              <a:rPr lang="el-GR" dirty="0" smtClean="0"/>
              <a:t>αιδική Ηλικία, Βόλος, 19 Οκτωβρίου 2012.</a:t>
            </a:r>
            <a:endParaRPr lang="el-GR" i="1" dirty="0" smtClean="0"/>
          </a:p>
          <a:p>
            <a:pPr lvl="0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07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/>
              <a:t>Αξιολόγηση φ</a:t>
            </a:r>
            <a:r>
              <a:rPr lang="el-GR" sz="4400" b="1" dirty="0" smtClean="0"/>
              <a:t>οιτητών/</a:t>
            </a:r>
            <a:r>
              <a:rPr lang="el-GR" sz="4400" b="1" dirty="0" err="1" smtClean="0"/>
              <a:t>ριών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l-GR" sz="2800" b="1" dirty="0" smtClean="0"/>
              <a:t>Συνολικά</a:t>
            </a:r>
            <a:r>
              <a:rPr lang="el-GR" sz="2800" b="1" dirty="0"/>
              <a:t>, πώς θα </a:t>
            </a:r>
            <a:r>
              <a:rPr lang="el-GR" sz="2800" b="1" dirty="0" smtClean="0"/>
              <a:t>αξιολογούσατε </a:t>
            </a:r>
            <a:r>
              <a:rPr lang="el-GR" sz="2800" b="1" dirty="0"/>
              <a:t>το ΠΜΣ;</a:t>
            </a:r>
            <a:r>
              <a:rPr lang="el-GR" b="1" dirty="0"/>
              <a:t> </a:t>
            </a:r>
            <a:endParaRPr lang="el-GR" b="1" dirty="0" smtClean="0"/>
          </a:p>
          <a:p>
            <a:pPr marL="0" indent="0" algn="ctr">
              <a:buNone/>
            </a:pPr>
            <a:endParaRPr lang="el-GR" sz="1100" b="1" dirty="0" smtClean="0"/>
          </a:p>
          <a:p>
            <a:pPr marL="0" indent="0">
              <a:buNone/>
            </a:pPr>
            <a: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  <a:t>πάρα πολύ   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1         2          3         4         5        6        7</a:t>
            </a:r>
            <a:r>
              <a:rPr lang="el-GR" b="1" dirty="0" smtClean="0">
                <a:solidFill>
                  <a:srgbClr val="C00000"/>
                </a:solidFill>
              </a:rPr>
              <a:t>      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πάρα πολύ χαμηλού </a:t>
            </a:r>
            <a: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  <a:t>επιπέδου                      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υψηλού επιπέδου</a:t>
            </a:r>
          </a:p>
          <a:p>
            <a:pPr marL="0" indent="0">
              <a:buNone/>
            </a:pPr>
            <a:endParaRPr lang="el-GR" sz="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C00000"/>
                </a:solidFill>
              </a:rPr>
              <a:t>                    2009–2011                                               2011–2013</a:t>
            </a:r>
          </a:p>
          <a:p>
            <a:endParaRPr lang="el-GR" dirty="0" smtClean="0"/>
          </a:p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</a:t>
            </a:r>
          </a:p>
          <a:p>
            <a:pPr marL="0" indent="0">
              <a:buNone/>
            </a:pPr>
            <a:endParaRPr lang="el-GR" sz="9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166322"/>
            <a:ext cx="5652120" cy="369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Πίνακας 3"/>
          <p:cNvGraphicFramePr>
            <a:graphicFrameLocks noGrp="1"/>
          </p:cNvGraphicFramePr>
          <p:nvPr/>
        </p:nvGraphicFramePr>
        <p:xfrm>
          <a:off x="1700212" y="4038441"/>
          <a:ext cx="5743575" cy="182880"/>
        </p:xfrm>
        <a:graphic>
          <a:graphicData uri="http://schemas.openxmlformats.org/drawingml/2006/table">
            <a:tbl>
              <a:tblPr firstRow="1" firstCol="1" bandRow="1"/>
              <a:tblGrid>
                <a:gridCol w="574357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7" name="Γράφημα 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7045" y="3166322"/>
            <a:ext cx="5256584" cy="369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06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Επαγγελματικά Δικαιώματα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0454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 απόφοιτοι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</a:t>
            </a: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ΠΜΣ μπορούν να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εργαστούν ως </a:t>
            </a:r>
            <a:r>
              <a:rPr lang="el-GR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«Σύμβουλοι Ψυχικής Υγείας». </a:t>
            </a:r>
            <a:endParaRPr lang="el-GR" sz="28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 απόφοιτοι εγγράφονται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άμεσα στην «Ελληνική Εταιρεία Συμβουλευτικής</a:t>
            </a: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και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μέσω του Εμπορικού Επιμελητηρίου</a:t>
            </a:r>
            <a:r>
              <a:rPr lang="el-GR" sz="28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μπορούν να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κάνουν έναρξη επιτηδεύματος στην εφορία ως «Σύμβουλοι Ψυχικής Υγείας».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2245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18864" y="26064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Πιστοποίηση – Αναγνώριση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96544"/>
          </a:xfrm>
        </p:spPr>
        <p:txBody>
          <a:bodyPr>
            <a:noAutofit/>
          </a:bodyPr>
          <a:lstStyle/>
          <a:p>
            <a:pPr lvl="0"/>
            <a:r>
              <a:rPr lang="el-GR" sz="2300" b="1" i="1" dirty="0" smtClean="0">
                <a:latin typeface="+mj-lt"/>
              </a:rPr>
              <a:t>Παιδαγωγικό Ινστιτούτο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200" dirty="0" smtClean="0">
                <a:latin typeface="+mj-lt"/>
              </a:rPr>
              <a:t>Ειδικό </a:t>
            </a:r>
            <a:r>
              <a:rPr lang="el-GR" sz="2200" dirty="0">
                <a:latin typeface="+mj-lt"/>
              </a:rPr>
              <a:t>τυπικό προσόν ένταξης στον εισαγωγικό βαθμό των </a:t>
            </a:r>
            <a:r>
              <a:rPr lang="el-GR" sz="2200" dirty="0" smtClean="0">
                <a:latin typeface="+mj-lt"/>
              </a:rPr>
              <a:t>κλάδων εκπαιδευτικών ΕΑΕ (Ειδική Αγωγή και Εκπαίδευση) </a:t>
            </a:r>
            <a:endParaRPr lang="el-GR" sz="2200" dirty="0">
              <a:latin typeface="+mj-lt"/>
            </a:endParaRPr>
          </a:p>
          <a:p>
            <a:endParaRPr lang="el-GR" sz="1200" dirty="0">
              <a:latin typeface="+mj-lt"/>
            </a:endParaRPr>
          </a:p>
          <a:p>
            <a:pPr lvl="0"/>
            <a:r>
              <a:rPr lang="el-GR" sz="2300" b="1" i="1" dirty="0" smtClean="0">
                <a:latin typeface="+mj-lt"/>
              </a:rPr>
              <a:t>Ελληνική </a:t>
            </a:r>
            <a:r>
              <a:rPr lang="el-GR" sz="2300" b="1" i="1" dirty="0">
                <a:latin typeface="+mj-lt"/>
              </a:rPr>
              <a:t>Εταιρεία </a:t>
            </a:r>
            <a:r>
              <a:rPr lang="el-GR" sz="2300" b="1" i="1" dirty="0" smtClean="0">
                <a:latin typeface="+mj-lt"/>
              </a:rPr>
              <a:t>Συμβουλευτικής</a:t>
            </a:r>
            <a:endParaRPr lang="el-GR" sz="230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200" dirty="0" smtClean="0">
                <a:latin typeface="+mj-lt"/>
              </a:rPr>
              <a:t>Άμεση εγγραφή </a:t>
            </a:r>
            <a:r>
              <a:rPr lang="el-GR" sz="2200" dirty="0">
                <a:latin typeface="+mj-lt"/>
              </a:rPr>
              <a:t>των </a:t>
            </a:r>
            <a:r>
              <a:rPr lang="el-GR" sz="2200" dirty="0" smtClean="0">
                <a:latin typeface="+mj-lt"/>
              </a:rPr>
              <a:t>αποφοίτων </a:t>
            </a:r>
            <a:r>
              <a:rPr lang="el-GR" sz="2200" dirty="0">
                <a:latin typeface="+mj-lt"/>
              </a:rPr>
              <a:t>ως τακτικά </a:t>
            </a:r>
            <a:r>
              <a:rPr lang="el-GR" sz="2200" dirty="0" smtClean="0">
                <a:latin typeface="+mj-lt"/>
              </a:rPr>
              <a:t>μέλη </a:t>
            </a:r>
          </a:p>
          <a:p>
            <a:endParaRPr lang="el-GR" sz="1200" dirty="0">
              <a:latin typeface="+mj-lt"/>
            </a:endParaRPr>
          </a:p>
          <a:p>
            <a:pPr lvl="0"/>
            <a:r>
              <a:rPr lang="el-GR" sz="2300" b="1" i="1" dirty="0" err="1" smtClean="0">
                <a:latin typeface="+mj-lt"/>
              </a:rPr>
              <a:t>European</a:t>
            </a:r>
            <a:r>
              <a:rPr lang="el-GR" sz="2300" b="1" i="1" dirty="0" smtClean="0">
                <a:latin typeface="+mj-lt"/>
              </a:rPr>
              <a:t> </a:t>
            </a:r>
            <a:r>
              <a:rPr lang="el-GR" sz="2300" b="1" i="1" dirty="0" err="1">
                <a:latin typeface="+mj-lt"/>
              </a:rPr>
              <a:t>Association</a:t>
            </a:r>
            <a:r>
              <a:rPr lang="el-GR" sz="2300" b="1" i="1" dirty="0">
                <a:latin typeface="+mj-lt"/>
              </a:rPr>
              <a:t> </a:t>
            </a:r>
            <a:r>
              <a:rPr lang="el-GR" sz="2300" b="1" i="1" dirty="0" err="1">
                <a:latin typeface="+mj-lt"/>
              </a:rPr>
              <a:t>for</a:t>
            </a:r>
            <a:r>
              <a:rPr lang="el-GR" sz="2300" b="1" i="1" dirty="0">
                <a:latin typeface="+mj-lt"/>
              </a:rPr>
              <a:t> </a:t>
            </a:r>
            <a:r>
              <a:rPr lang="el-GR" sz="2300" b="1" i="1" dirty="0" err="1" smtClean="0">
                <a:latin typeface="+mj-lt"/>
              </a:rPr>
              <a:t>Counselling</a:t>
            </a:r>
            <a:endParaRPr lang="el-GR" sz="2300" b="1" i="1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200" dirty="0" smtClean="0">
                <a:latin typeface="+mj-lt"/>
              </a:rPr>
              <a:t>Άμεση εγγραφή των αποφοίτων </a:t>
            </a:r>
            <a:r>
              <a:rPr lang="el-GR" sz="2200" dirty="0">
                <a:latin typeface="+mj-lt"/>
              </a:rPr>
              <a:t>ως τακτικά </a:t>
            </a:r>
            <a:r>
              <a:rPr lang="el-GR" sz="2200" dirty="0" smtClean="0">
                <a:latin typeface="+mj-lt"/>
              </a:rPr>
              <a:t>μέλη</a:t>
            </a:r>
          </a:p>
          <a:p>
            <a:endParaRPr lang="el-GR" sz="1200" b="1" dirty="0" smtClean="0">
              <a:latin typeface="+mj-lt"/>
            </a:endParaRPr>
          </a:p>
          <a:p>
            <a:r>
              <a:rPr lang="el-GR" sz="2300" b="1" i="1" dirty="0" smtClean="0">
                <a:latin typeface="+mj-lt"/>
              </a:rPr>
              <a:t>The </a:t>
            </a:r>
            <a:r>
              <a:rPr lang="el-GR" sz="2300" b="1" i="1" dirty="0" err="1">
                <a:latin typeface="+mj-lt"/>
              </a:rPr>
              <a:t>Universities</a:t>
            </a:r>
            <a:r>
              <a:rPr lang="el-GR" sz="2300" b="1" i="1" dirty="0">
                <a:latin typeface="+mj-lt"/>
              </a:rPr>
              <a:t> Psychotherapy and Counselling </a:t>
            </a:r>
            <a:r>
              <a:rPr lang="el-GR" sz="2300" b="1" i="1" dirty="0" smtClean="0">
                <a:latin typeface="+mj-lt"/>
              </a:rPr>
              <a:t>Association (</a:t>
            </a:r>
            <a:r>
              <a:rPr lang="en-US" sz="2300" b="1" i="1" dirty="0" smtClean="0">
                <a:latin typeface="+mj-lt"/>
              </a:rPr>
              <a:t>UPCA)</a:t>
            </a:r>
            <a:r>
              <a:rPr lang="el-GR" sz="2300" b="1" i="1" dirty="0" smtClean="0">
                <a:latin typeface="+mj-lt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200" dirty="0" smtClean="0">
                <a:latin typeface="+mj-lt"/>
              </a:rPr>
              <a:t>Στην παρούσα φάση το ΠΜΣ βρίσκεται σε διαδικασία αναγνώρισης/ πιστοποίησης (</a:t>
            </a:r>
            <a:r>
              <a:rPr lang="el-GR" sz="2200" dirty="0" err="1" smtClean="0">
                <a:latin typeface="+mj-lt"/>
              </a:rPr>
              <a:t>accreditation</a:t>
            </a:r>
            <a:r>
              <a:rPr lang="el-GR" sz="2200" dirty="0" smtClean="0">
                <a:latin typeface="+mj-lt"/>
              </a:rPr>
              <a:t>) από το «UPCA» του Ηνωμένου Βασιλείου. </a:t>
            </a:r>
          </a:p>
          <a:p>
            <a:pPr marL="393192" lvl="1" indent="0">
              <a:buNone/>
            </a:pPr>
            <a:endParaRPr lang="el-GR" dirty="0">
              <a:latin typeface="+mj-lt"/>
            </a:endParaRPr>
          </a:p>
          <a:p>
            <a:pPr marL="393192" lvl="1" indent="0">
              <a:buNone/>
            </a:pP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972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Σύλλογος αποφοίτων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2292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l-GR" sz="3500" b="1" dirty="0" smtClean="0"/>
              <a:t>Ίδρυση Συλλόγου με την επωνυμία: </a:t>
            </a:r>
          </a:p>
          <a:p>
            <a:pPr marL="0" indent="0" algn="ctr">
              <a:buNone/>
            </a:pPr>
            <a:endParaRPr lang="el-GR" sz="1300" b="1" dirty="0" smtClean="0"/>
          </a:p>
          <a:p>
            <a:pPr marL="0" indent="0" algn="ctr">
              <a:buNone/>
            </a:pPr>
            <a:r>
              <a:rPr lang="el-GR" sz="3800" b="1" i="1" dirty="0" smtClean="0"/>
              <a:t>«Σύλλογος Αποφοίτων Μεταπτυχιακών Συμβουλευτικής»</a:t>
            </a:r>
            <a:endParaRPr lang="en-GB" sz="3800" b="1" i="1" dirty="0" smtClean="0"/>
          </a:p>
          <a:p>
            <a:pPr marL="0" indent="0" algn="ctr">
              <a:buNone/>
            </a:pPr>
            <a:r>
              <a:rPr lang="el-GR" sz="3500" i="1" dirty="0" smtClean="0"/>
              <a:t>(αριθ. </a:t>
            </a:r>
            <a:r>
              <a:rPr lang="el-GR" sz="3500" i="1" dirty="0"/>
              <a:t>π</a:t>
            </a:r>
            <a:r>
              <a:rPr lang="el-GR" sz="3500" i="1" dirty="0" smtClean="0"/>
              <a:t>ράξης </a:t>
            </a:r>
            <a:r>
              <a:rPr lang="el-GR" sz="3500" i="1" dirty="0" err="1" smtClean="0"/>
              <a:t>κατάθ</a:t>
            </a:r>
            <a:r>
              <a:rPr lang="el-GR" sz="3500" i="1" dirty="0" smtClean="0"/>
              <a:t>.: 975/2013 Ειρηνοδικείο Βόλου)</a:t>
            </a:r>
          </a:p>
          <a:p>
            <a:endParaRPr lang="el-GR" sz="13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/>
              <a:t>Έκδοση επιστημονικού περιοδικού και ανάπτυξη επιστημονικών δράσεων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 smtClean="0"/>
              <a:t>Ενίσχυση των δράσεων βελτίωσης και ανάπτυξης του ΠΜΣ-</a:t>
            </a:r>
            <a:r>
              <a:rPr lang="el-GR" sz="3200" dirty="0" err="1" smtClean="0"/>
              <a:t>Συμβ</a:t>
            </a:r>
            <a:r>
              <a:rPr lang="el-GR" sz="3200" dirty="0" smtClean="0"/>
              <a:t>/</a:t>
            </a:r>
            <a:r>
              <a:rPr lang="el-GR" sz="3200" dirty="0" err="1" smtClean="0"/>
              <a:t>κής</a:t>
            </a:r>
            <a:endParaRPr lang="el-GR" sz="3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 smtClean="0"/>
              <a:t>Αναγνώριση και κατοχύρωση των επαγγελματικών δικαιωμάτων των αποφοίτων των Π.Μ.Σ.-</a:t>
            </a:r>
            <a:r>
              <a:rPr lang="el-GR" sz="3200" dirty="0" err="1" smtClean="0"/>
              <a:t>Συμβ</a:t>
            </a:r>
            <a:r>
              <a:rPr lang="el-GR" sz="3200" dirty="0" smtClean="0"/>
              <a:t>/</a:t>
            </a:r>
            <a:r>
              <a:rPr lang="el-GR" sz="3200" dirty="0" err="1" smtClean="0"/>
              <a:t>κής</a:t>
            </a:r>
            <a:r>
              <a:rPr lang="el-GR" sz="3200" dirty="0" smtClean="0"/>
              <a:t> στη Ελλάδα και σε διεθνές επίπεδο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 smtClean="0"/>
              <a:t>Επιμόρφωση </a:t>
            </a:r>
            <a:r>
              <a:rPr lang="el-GR" sz="3200" dirty="0"/>
              <a:t>και περαιτέρω εκπαιδευτική και </a:t>
            </a:r>
            <a:r>
              <a:rPr lang="el-GR" sz="3200" dirty="0" smtClean="0"/>
              <a:t>επαγγελματική ανάπτυξη      και εξέλιξη </a:t>
            </a:r>
            <a:r>
              <a:rPr lang="el-GR" sz="3200" dirty="0"/>
              <a:t>των μελών του </a:t>
            </a:r>
            <a:r>
              <a:rPr lang="el-GR" sz="3200" dirty="0" smtClean="0"/>
              <a:t>Συλλόγου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 smtClean="0"/>
              <a:t>Σχεδιασμός </a:t>
            </a:r>
            <a:r>
              <a:rPr lang="el-GR" sz="3200" dirty="0"/>
              <a:t>και </a:t>
            </a:r>
            <a:r>
              <a:rPr lang="el-GR" sz="3200" dirty="0" smtClean="0"/>
              <a:t>υλοποίηση </a:t>
            </a:r>
            <a:r>
              <a:rPr lang="el-GR" sz="3200" dirty="0"/>
              <a:t>κοινωνικών </a:t>
            </a:r>
            <a:endParaRPr lang="el-GR" sz="3200" dirty="0" smtClean="0"/>
          </a:p>
          <a:p>
            <a:pPr marL="393192" lvl="1" indent="0">
              <a:buNone/>
            </a:pPr>
            <a:r>
              <a:rPr lang="el-GR" sz="3200" dirty="0" smtClean="0"/>
              <a:t>    δράσεων παροχής συμβουλευτικής</a:t>
            </a:r>
            <a:endParaRPr lang="el-GR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 smtClean="0"/>
              <a:t>Διαχείριση/συμμετοχή </a:t>
            </a:r>
            <a:r>
              <a:rPr lang="el-GR" sz="3200" dirty="0"/>
              <a:t>σε ερευνητικά και </a:t>
            </a:r>
            <a:endParaRPr lang="el-GR" sz="3200" dirty="0" smtClean="0"/>
          </a:p>
          <a:p>
            <a:pPr marL="393192" lvl="1" indent="0">
              <a:buNone/>
            </a:pPr>
            <a:r>
              <a:rPr lang="el-GR" sz="3200" dirty="0" smtClean="0"/>
              <a:t>    χρηματοδοτούμενα προγράμματα</a:t>
            </a:r>
            <a:endParaRPr lang="el-GR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3200" dirty="0" smtClean="0"/>
              <a:t>Δημιουργία </a:t>
            </a:r>
            <a:r>
              <a:rPr lang="el-GR" sz="3200" dirty="0"/>
              <a:t>κοινού ασφαλιστικού </a:t>
            </a:r>
            <a:r>
              <a:rPr lang="el-GR" sz="3200" dirty="0" smtClean="0"/>
              <a:t>ταμείου</a:t>
            </a:r>
          </a:p>
          <a:p>
            <a:pPr marL="393192" lvl="1" indent="0">
              <a:buNone/>
            </a:pPr>
            <a:r>
              <a:rPr lang="el-GR" sz="3200" dirty="0" smtClean="0"/>
              <a:t>    με </a:t>
            </a:r>
            <a:r>
              <a:rPr lang="el-GR" sz="3200" dirty="0"/>
              <a:t>συναφείς </a:t>
            </a:r>
            <a:r>
              <a:rPr lang="el-GR" sz="3200" dirty="0" smtClean="0"/>
              <a:t>επαγγελματικούς κλάδους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l-G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32844"/>
            <a:ext cx="316835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6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2928" cy="1143000"/>
          </a:xfrm>
        </p:spPr>
        <p:txBody>
          <a:bodyPr>
            <a:noAutofit/>
          </a:bodyPr>
          <a:lstStyle/>
          <a:p>
            <a:pPr algn="ctr"/>
            <a:r>
              <a:rPr lang="el-GR" sz="3800" b="1" dirty="0" smtClean="0"/>
              <a:t>Αντικείμενο – Κατευθύνσεις – Προσανατολισμός</a:t>
            </a:r>
            <a:endParaRPr lang="el-GR" sz="3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2132856"/>
            <a:ext cx="8784976" cy="4245104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Διετές </a:t>
            </a:r>
            <a:r>
              <a:rPr lang="el-GR" b="1" i="1" dirty="0" smtClean="0"/>
              <a:t>εντατικό</a:t>
            </a:r>
            <a:r>
              <a:rPr lang="el-GR" dirty="0" smtClean="0"/>
              <a:t> ΠΜΣ (150 πιστωτικών μονάδων </a:t>
            </a:r>
            <a:r>
              <a:rPr lang="fr-FR" dirty="0" smtClean="0"/>
              <a:t>ECTS</a:t>
            </a:r>
            <a:r>
              <a:rPr lang="el-GR" dirty="0" smtClean="0"/>
              <a:t>) με 4 εξάμηνα και 2 θερινές περιόδους</a:t>
            </a:r>
          </a:p>
          <a:p>
            <a:endParaRPr lang="el-GR" dirty="0" smtClean="0"/>
          </a:p>
          <a:p>
            <a:r>
              <a:rPr lang="el-GR" dirty="0" smtClean="0"/>
              <a:t>Δύο υποχρεωτικές κατευθύνσεις:</a:t>
            </a:r>
            <a:endParaRPr lang="en-US" dirty="0" smtClean="0"/>
          </a:p>
          <a:p>
            <a:endParaRPr lang="el-GR" sz="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Συμβουλευτική στην </a:t>
            </a:r>
            <a:r>
              <a:rPr lang="el-GR" b="1" i="1" dirty="0"/>
              <a:t>Ψυχική Υγεία/ Ψυχοθεραπεία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Συμβουλευτική </a:t>
            </a:r>
            <a:r>
              <a:rPr lang="el-GR" dirty="0"/>
              <a:t>στην </a:t>
            </a:r>
            <a:r>
              <a:rPr lang="el-GR" b="1" i="1" dirty="0"/>
              <a:t>Εκπαίδευση/ Σχολική Συμβουλευτική</a:t>
            </a:r>
          </a:p>
          <a:p>
            <a:endParaRPr lang="el-GR" dirty="0" smtClean="0"/>
          </a:p>
          <a:p>
            <a:r>
              <a:rPr lang="el-GR" dirty="0" smtClean="0"/>
              <a:t>Προσέγγιση:</a:t>
            </a:r>
            <a:endParaRPr lang="en-US" dirty="0" smtClean="0"/>
          </a:p>
          <a:p>
            <a:endParaRPr lang="el-GR" sz="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b="1" i="1" dirty="0" smtClean="0"/>
              <a:t>Συνθετικό</a:t>
            </a:r>
            <a:r>
              <a:rPr lang="el-GR" dirty="0" smtClean="0"/>
              <a:t> μοντέλο με ισχυρό </a:t>
            </a:r>
            <a:r>
              <a:rPr lang="el-GR" b="1" i="1" dirty="0" smtClean="0"/>
              <a:t>Υπαρξιακό</a:t>
            </a:r>
            <a:r>
              <a:rPr lang="el-GR" dirty="0" smtClean="0"/>
              <a:t> &amp; </a:t>
            </a:r>
            <a:r>
              <a:rPr lang="el-GR" b="1" i="1" dirty="0" smtClean="0"/>
              <a:t>Πολυπολιτισμικό</a:t>
            </a:r>
            <a:r>
              <a:rPr lang="el-GR" dirty="0" smtClean="0"/>
              <a:t> προσανατολισμό</a:t>
            </a:r>
          </a:p>
          <a:p>
            <a:endParaRPr lang="el-GR" dirty="0" smtClean="0"/>
          </a:p>
          <a:p>
            <a:pPr marL="393192" lvl="1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5727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/>
              <a:t>Σκοπός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51784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300" dirty="0" smtClean="0"/>
          </a:p>
          <a:p>
            <a:pPr lvl="0"/>
            <a:r>
              <a:rPr lang="el-GR" sz="2800" i="1" dirty="0" smtClean="0"/>
              <a:t>Συμβουλευτική:</a:t>
            </a:r>
            <a:endParaRPr lang="en-US" sz="2800" i="1" dirty="0" smtClean="0"/>
          </a:p>
          <a:p>
            <a:pPr lvl="0"/>
            <a:endParaRPr lang="el-GR" sz="8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Στο χώρο της </a:t>
            </a:r>
            <a:r>
              <a:rPr lang="el-GR" b="1" i="1" dirty="0" smtClean="0"/>
              <a:t>Ψυχικής Υγείας</a:t>
            </a:r>
            <a:r>
              <a:rPr lang="el-GR" i="1" dirty="0" smtClean="0"/>
              <a:t> </a:t>
            </a:r>
            <a:r>
              <a:rPr lang="el-GR" i="1" dirty="0"/>
              <a:t>και της </a:t>
            </a:r>
            <a:r>
              <a:rPr lang="el-GR" b="1" i="1" dirty="0" smtClean="0"/>
              <a:t>Εργασίας</a:t>
            </a:r>
            <a:endParaRPr lang="en-US" b="1" i="1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l-GR" sz="1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 smtClean="0"/>
              <a:t>Στην</a:t>
            </a:r>
            <a:r>
              <a:rPr lang="el-GR" b="1" i="1" dirty="0" smtClean="0"/>
              <a:t> Ειδική Αγωγή </a:t>
            </a:r>
            <a:r>
              <a:rPr lang="el-GR" i="1" dirty="0" smtClean="0"/>
              <a:t>και την </a:t>
            </a:r>
            <a:r>
              <a:rPr lang="el-GR" b="1" i="1" dirty="0" smtClean="0"/>
              <a:t>Εκπαίδευση</a:t>
            </a:r>
            <a:endParaRPr lang="el-GR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sz="1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i="1" dirty="0"/>
              <a:t>Σ</a:t>
            </a:r>
            <a:r>
              <a:rPr lang="el-GR" i="1" dirty="0" smtClean="0"/>
              <a:t>το χώρο των </a:t>
            </a:r>
            <a:r>
              <a:rPr lang="el-GR" b="1" i="1" dirty="0" smtClean="0"/>
              <a:t>Ατόμων με Ειδικές Ανάγκες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sz="1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b="1" i="1" dirty="0" smtClean="0"/>
              <a:t>Πολιτισμική</a:t>
            </a:r>
            <a:r>
              <a:rPr lang="el-GR" i="1" dirty="0" smtClean="0"/>
              <a:t> και </a:t>
            </a:r>
            <a:r>
              <a:rPr lang="el-GR" b="1" i="1" dirty="0" smtClean="0"/>
              <a:t>Πολυπολιτισμική </a:t>
            </a:r>
            <a:r>
              <a:rPr lang="el-GR" i="1" dirty="0" smtClean="0"/>
              <a:t>Συμβουλευτική για </a:t>
            </a:r>
            <a:r>
              <a:rPr lang="el-GR" b="1" i="1" dirty="0" smtClean="0"/>
              <a:t>Άτομα Μειονοτήτων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/>
              <a:t>Στόχοι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Συμβουλευτική στήριξη:</a:t>
            </a:r>
            <a:r>
              <a:rPr lang="el-GR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ατόμων με ψυχολογικές δυσκολίες &amp; προβλήματα ψυχικής υγείας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γονιών </a:t>
            </a:r>
            <a:r>
              <a:rPr lang="el-GR" dirty="0"/>
              <a:t>&amp; εκπαιδευτικών</a:t>
            </a:r>
          </a:p>
          <a:p>
            <a:pPr marL="393192" lvl="1" indent="0">
              <a:buNone/>
            </a:pPr>
            <a:endParaRPr lang="el-GR" sz="2000" dirty="0"/>
          </a:p>
          <a:p>
            <a:r>
              <a:rPr lang="el-GR" b="1" dirty="0" smtClean="0"/>
              <a:t>Σχολική αποτυχία και αντιμετώπιση μαθητών με: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συναισθηματικές δυσκολίες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προβλήματα συμπεριφοράς &amp; προσαρμογής</a:t>
            </a:r>
            <a:endParaRPr lang="el-GR" sz="2000" dirty="0" smtClean="0"/>
          </a:p>
          <a:p>
            <a:pPr lvl="1"/>
            <a:endParaRPr lang="el-GR" sz="2000" dirty="0" smtClean="0"/>
          </a:p>
          <a:p>
            <a:r>
              <a:rPr lang="el-GR" b="1" dirty="0" smtClean="0"/>
              <a:t>Αντιμετώπιση: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κ</a:t>
            </a:r>
            <a:r>
              <a:rPr lang="el-GR" dirty="0" smtClean="0"/>
              <a:t>οινωνικού αποκλεισμού &amp; ανισότητας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έ</a:t>
            </a:r>
            <a:r>
              <a:rPr lang="el-GR" dirty="0" smtClean="0"/>
              <a:t>νταξη ευπαθών &amp; πολιτισμικά μειονοτικών ομάδων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311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73616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Χώροι εργασίας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36504"/>
          </a:xfrm>
        </p:spPr>
        <p:txBody>
          <a:bodyPr>
            <a:normAutofit/>
          </a:bodyPr>
          <a:lstStyle/>
          <a:p>
            <a:r>
              <a:rPr lang="el-GR" dirty="0" smtClean="0"/>
              <a:t> Συμβουλευτικές υπηρεσίες δημοσίου &amp; ιδιωτικού τομέα σε:</a:t>
            </a:r>
          </a:p>
          <a:p>
            <a:endParaRPr lang="el-GR" sz="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Ιδρύματα, σχολεία και διευθύνσεις της </a:t>
            </a:r>
            <a:r>
              <a:rPr lang="el-GR" dirty="0" err="1" smtClean="0"/>
              <a:t>Α΄βάθμιας</a:t>
            </a:r>
            <a:r>
              <a:rPr lang="el-GR" dirty="0" smtClean="0"/>
              <a:t>, </a:t>
            </a:r>
            <a:r>
              <a:rPr lang="el-GR" dirty="0" err="1" smtClean="0"/>
              <a:t>Β΄βάθμιας</a:t>
            </a:r>
            <a:r>
              <a:rPr lang="el-GR" dirty="0" smtClean="0"/>
              <a:t> &amp; </a:t>
            </a:r>
            <a:r>
              <a:rPr lang="el-GR" dirty="0" err="1" smtClean="0"/>
              <a:t>Γ΄βάθμιας</a:t>
            </a:r>
            <a:r>
              <a:rPr lang="el-GR" dirty="0" smtClean="0"/>
              <a:t> εκπαίδευσης.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Νοσοκομεία, κλινικές &amp; κέντρα υγείας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Κέντρα ψυχικής υγείας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Κοινωνικές υπηρεσίες δήμων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Θεραπευτικά κέντρα &amp; κέντρα αποκατάστασης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Κέντρα – υπηρεσίες αλλοδαπών &amp; ευπαθών ομάδων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Οργανισμούς &amp; επιχειρήσεις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85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Κατηγορίες εισακτέων</a:t>
            </a:r>
            <a:endParaRPr lang="el-GR" sz="4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Πτυχιούχοι Πανεπιστημίων: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Ανθρωπιστικών επιστημών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Κοινωνικών επιστημών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Επιστημών υγείας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«Καθηγητικών σχολών»</a:t>
            </a:r>
          </a:p>
          <a:p>
            <a:pPr lvl="1"/>
            <a:endParaRPr lang="el-GR" sz="1200" dirty="0" smtClean="0"/>
          </a:p>
          <a:p>
            <a:r>
              <a:rPr lang="el-GR" b="1" dirty="0" smtClean="0"/>
              <a:t>Πτυχιούχοι ΤΕΙ: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Σχολών επαγγελμάτων υγείας &amp; πρόνοιας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Σχολών διατροφής – </a:t>
            </a:r>
            <a:r>
              <a:rPr lang="el-GR" dirty="0" err="1" smtClean="0"/>
              <a:t>διαιτολογίας</a:t>
            </a:r>
            <a:endParaRPr lang="el-GR" dirty="0" smtClean="0"/>
          </a:p>
          <a:p>
            <a:pPr lvl="1"/>
            <a:endParaRPr lang="el-GR" sz="1200" dirty="0"/>
          </a:p>
          <a:p>
            <a:pPr marL="0" indent="0">
              <a:buNone/>
            </a:pPr>
            <a:endParaRPr lang="el-GR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269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Διαδικασία εισαγωγής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 </a:t>
            </a:r>
            <a:endParaRPr lang="el-GR" dirty="0" smtClean="0"/>
          </a:p>
          <a:p>
            <a:r>
              <a:rPr lang="el-GR" dirty="0" smtClean="0"/>
              <a:t>Οι υποψήφιοι αξιολογούνται με βάση:</a:t>
            </a:r>
          </a:p>
          <a:p>
            <a:pPr>
              <a:buNone/>
            </a:pPr>
            <a:endParaRPr lang="el-GR" sz="15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smtClean="0"/>
              <a:t>γραπτή εξέταση στην </a:t>
            </a:r>
            <a:r>
              <a:rPr lang="el-GR" b="1" dirty="0" smtClean="0"/>
              <a:t>αγγλική γλώσσα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l-GR" sz="5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γ</a:t>
            </a:r>
            <a:r>
              <a:rPr lang="el-GR" dirty="0" smtClean="0"/>
              <a:t>ραπτή εξέταση σε </a:t>
            </a:r>
            <a:r>
              <a:rPr lang="el-GR" b="1" dirty="0" smtClean="0"/>
              <a:t>τρία μαθήματα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l-GR" sz="5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b="1" dirty="0" smtClean="0"/>
              <a:t>προφορική συνέντευξη</a:t>
            </a:r>
            <a:r>
              <a:rPr lang="el-GR" dirty="0" smtClean="0"/>
              <a:t> ενώπιον επιτροπής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l-GR" sz="5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b="1" dirty="0" smtClean="0"/>
              <a:t>φάκελο</a:t>
            </a:r>
            <a:r>
              <a:rPr lang="el-GR" dirty="0" smtClean="0"/>
              <a:t>/βιογραφικό των υποψηφίων</a:t>
            </a:r>
          </a:p>
          <a:p>
            <a:pPr>
              <a:buNone/>
            </a:pPr>
            <a:endParaRPr lang="el-GR" sz="15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436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err="1" smtClean="0"/>
              <a:t>Μοριοδότηση</a:t>
            </a:r>
            <a:r>
              <a:rPr lang="el-GR" sz="4000" b="1" dirty="0" smtClean="0"/>
              <a:t> φακέλου</a:t>
            </a:r>
            <a:endParaRPr lang="el-GR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Ειδικά Προσόντα: 60</a:t>
            </a:r>
            <a:r>
              <a:rPr lang="el-GR" sz="2400" b="1" dirty="0"/>
              <a:t> </a:t>
            </a:r>
            <a:r>
              <a:rPr lang="el-GR" sz="2400" b="1" dirty="0" smtClean="0"/>
              <a:t>μόρια</a:t>
            </a:r>
          </a:p>
          <a:p>
            <a:pPr marL="0" indent="0" algn="ctr">
              <a:buNone/>
            </a:pPr>
            <a:endParaRPr lang="el-GR" sz="100" b="1" dirty="0"/>
          </a:p>
          <a:p>
            <a:endParaRPr lang="el-GR" sz="300" dirty="0"/>
          </a:p>
          <a:p>
            <a:pPr>
              <a:buFont typeface="+mj-lt"/>
              <a:buAutoNum type="arabicPeriod"/>
            </a:pPr>
            <a:r>
              <a:rPr lang="el-GR" sz="1300" dirty="0"/>
              <a:t>Μ</a:t>
            </a:r>
            <a:r>
              <a:rPr lang="el-GR" sz="1300" dirty="0" smtClean="0"/>
              <a:t>έσος όρος </a:t>
            </a:r>
            <a:r>
              <a:rPr lang="el-GR" sz="1300" dirty="0"/>
              <a:t>βαθμολογίας </a:t>
            </a:r>
            <a:r>
              <a:rPr lang="el-GR" sz="1300" dirty="0" smtClean="0"/>
              <a:t>του υποψηφίου </a:t>
            </a:r>
            <a:r>
              <a:rPr lang="el-GR" sz="1300" dirty="0"/>
              <a:t>στα μαθήματα που εξετάστηκε για την </a:t>
            </a:r>
            <a:r>
              <a:rPr lang="el-GR" sz="1300" dirty="0" smtClean="0"/>
              <a:t>εισαγωγή του, έως </a:t>
            </a:r>
            <a:r>
              <a:rPr lang="el-GR" sz="1300" b="1" dirty="0" smtClean="0"/>
              <a:t>10 μόρια</a:t>
            </a:r>
            <a:endParaRPr lang="el-GR" sz="1300" b="1" dirty="0"/>
          </a:p>
          <a:p>
            <a:pPr>
              <a:buFont typeface="+mj-lt"/>
              <a:buAutoNum type="arabicPeriod"/>
            </a:pPr>
            <a:r>
              <a:rPr lang="el-GR" sz="1300" dirty="0" smtClean="0"/>
              <a:t>Βαθμός </a:t>
            </a:r>
            <a:r>
              <a:rPr lang="el-GR" sz="1300" dirty="0"/>
              <a:t>πτυχίου, </a:t>
            </a:r>
            <a:r>
              <a:rPr lang="el-GR" sz="1300" dirty="0" smtClean="0"/>
              <a:t>έως </a:t>
            </a:r>
            <a:r>
              <a:rPr lang="el-GR" sz="1300" b="1" dirty="0"/>
              <a:t>5 </a:t>
            </a:r>
            <a:r>
              <a:rPr lang="el-GR" sz="1300" b="1" dirty="0" smtClean="0"/>
              <a:t>μόρια </a:t>
            </a:r>
            <a:r>
              <a:rPr lang="el-GR" sz="1300" dirty="0" smtClean="0"/>
              <a:t>(βαθμός </a:t>
            </a:r>
            <a:r>
              <a:rPr lang="el-GR" sz="1300" dirty="0"/>
              <a:t>πτυχίου Χ </a:t>
            </a:r>
            <a:r>
              <a:rPr lang="el-GR" sz="1300" dirty="0" smtClean="0"/>
              <a:t>½)</a:t>
            </a:r>
          </a:p>
          <a:p>
            <a:pPr>
              <a:buFont typeface="+mj-lt"/>
              <a:buAutoNum type="arabicPeriod"/>
            </a:pPr>
            <a:r>
              <a:rPr lang="el-GR" sz="1300" dirty="0" smtClean="0"/>
              <a:t>Μαθήματα </a:t>
            </a:r>
            <a:r>
              <a:rPr lang="el-GR" sz="1300" dirty="0"/>
              <a:t>σχετικά με </a:t>
            </a:r>
            <a:r>
              <a:rPr lang="el-GR" sz="1300" dirty="0" smtClean="0"/>
              <a:t>ψυχολογία</a:t>
            </a:r>
            <a:r>
              <a:rPr lang="el-GR" sz="1300" dirty="0"/>
              <a:t>, </a:t>
            </a:r>
            <a:r>
              <a:rPr lang="el-GR" sz="1300" dirty="0" smtClean="0"/>
              <a:t>συμβουλευτική</a:t>
            </a:r>
            <a:r>
              <a:rPr lang="el-GR" sz="1300" dirty="0"/>
              <a:t>, </a:t>
            </a:r>
            <a:r>
              <a:rPr lang="el-GR" sz="1300" dirty="0" smtClean="0"/>
              <a:t>ψυχοπαθολογία </a:t>
            </a:r>
            <a:r>
              <a:rPr lang="el-GR" sz="1300" dirty="0"/>
              <a:t>ή </a:t>
            </a:r>
            <a:r>
              <a:rPr lang="el-GR" sz="1300" dirty="0" smtClean="0"/>
              <a:t>ψυχιατρική στις προπτυχιακές σπουδές, έως </a:t>
            </a:r>
            <a:r>
              <a:rPr lang="el-GR" sz="1300" b="1" dirty="0" smtClean="0"/>
              <a:t>10 μόρια</a:t>
            </a:r>
            <a:r>
              <a:rPr lang="el-GR" sz="1300" dirty="0" smtClean="0"/>
              <a:t>. Αξιολογούνται </a:t>
            </a:r>
            <a:r>
              <a:rPr lang="el-GR" sz="1300" dirty="0"/>
              <a:t>μέχρι 10 μαθήματα . Γ</a:t>
            </a:r>
            <a:r>
              <a:rPr lang="el-GR" sz="1300" dirty="0" smtClean="0"/>
              <a:t>ια </a:t>
            </a:r>
            <a:r>
              <a:rPr lang="el-GR" sz="1300" dirty="0"/>
              <a:t>απόφοιτο </a:t>
            </a:r>
            <a:r>
              <a:rPr lang="el-GR" sz="1300" dirty="0" smtClean="0"/>
              <a:t>Ψυχολογίας </a:t>
            </a:r>
            <a:r>
              <a:rPr lang="el-GR" sz="1300" dirty="0"/>
              <a:t>λαμβάνονται υπόψη </a:t>
            </a:r>
            <a:r>
              <a:rPr lang="el-GR" sz="1300" dirty="0" smtClean="0"/>
              <a:t>μαθήματα σχετικά </a:t>
            </a:r>
            <a:r>
              <a:rPr lang="el-GR" sz="1300" dirty="0"/>
              <a:t>με τη συμβουλευτική – σχολική – κλινική – κοινωνική ψυχολογία. Η </a:t>
            </a:r>
            <a:r>
              <a:rPr lang="el-GR" sz="1300" dirty="0" err="1"/>
              <a:t>μοριοδότηση</a:t>
            </a:r>
            <a:r>
              <a:rPr lang="el-GR" sz="1300" dirty="0"/>
              <a:t> </a:t>
            </a:r>
            <a:r>
              <a:rPr lang="el-GR" sz="1300" dirty="0" smtClean="0"/>
              <a:t> γίνεται με βάση τον </a:t>
            </a:r>
            <a:r>
              <a:rPr lang="el-GR" sz="1300" dirty="0"/>
              <a:t>παρακάτω τύπο</a:t>
            </a:r>
            <a:r>
              <a:rPr lang="el-GR" sz="1300" dirty="0" smtClean="0"/>
              <a:t>: </a:t>
            </a:r>
          </a:p>
          <a:p>
            <a:pPr marL="0" indent="0">
              <a:buNone/>
            </a:pPr>
            <a:r>
              <a:rPr lang="el-GR" sz="1300" b="1" dirty="0"/>
              <a:t>	</a:t>
            </a:r>
            <a:r>
              <a:rPr lang="el-GR" sz="1300" b="1" dirty="0" smtClean="0"/>
              <a:t>	                    «</a:t>
            </a:r>
            <a:r>
              <a:rPr lang="el-GR" sz="1300" b="1" dirty="0"/>
              <a:t>1/10 Χ αριθμό μαθημάτων Χ μέσο όρο βαθμολογίας</a:t>
            </a:r>
            <a:r>
              <a:rPr lang="el-GR" sz="1300" b="1" dirty="0" smtClean="0"/>
              <a:t>»</a:t>
            </a:r>
            <a:endParaRPr lang="el-GR" sz="1300" b="1" dirty="0"/>
          </a:p>
          <a:p>
            <a:pPr>
              <a:buFont typeface="+mj-lt"/>
              <a:buAutoNum type="arabicPeriod"/>
            </a:pPr>
            <a:r>
              <a:rPr lang="el-GR" sz="1300" dirty="0" smtClean="0"/>
              <a:t>Τίτλος </a:t>
            </a:r>
            <a:r>
              <a:rPr lang="el-GR" sz="1300" dirty="0"/>
              <a:t>μεταπτυχιακών σπουδών από πανεπιστήμιο ελληνικό ή της </a:t>
            </a:r>
            <a:r>
              <a:rPr lang="el-GR" sz="1300" dirty="0" smtClean="0"/>
              <a:t>αλλοδαπής, έως </a:t>
            </a:r>
            <a:r>
              <a:rPr lang="el-GR" sz="1300" b="1" dirty="0" smtClean="0"/>
              <a:t>3.5 μόρια</a:t>
            </a:r>
            <a:endParaRPr lang="el-GR" sz="1300" dirty="0"/>
          </a:p>
          <a:p>
            <a:pPr>
              <a:buFont typeface="+mj-lt"/>
              <a:buAutoNum type="arabicPeriod"/>
            </a:pPr>
            <a:r>
              <a:rPr lang="el-GR" sz="1300" dirty="0" smtClean="0"/>
              <a:t>Δεύτερο </a:t>
            </a:r>
            <a:r>
              <a:rPr lang="el-GR" sz="1300" dirty="0"/>
              <a:t>πτυχίο βασικών σπουδών από ελληνικό ΑΕΙ ή ΤΕΙ ή πανεπιστήμιο της </a:t>
            </a:r>
            <a:r>
              <a:rPr lang="el-GR" sz="1300" dirty="0" smtClean="0"/>
              <a:t>αλλοδαπής, έως </a:t>
            </a:r>
            <a:r>
              <a:rPr lang="el-GR" sz="1300" b="1" dirty="0" smtClean="0"/>
              <a:t>2 μόρια</a:t>
            </a:r>
            <a:endParaRPr lang="el-GR" sz="1300" b="1" dirty="0"/>
          </a:p>
          <a:p>
            <a:pPr>
              <a:buFont typeface="+mj-lt"/>
              <a:buAutoNum type="arabicPeriod"/>
            </a:pPr>
            <a:r>
              <a:rPr lang="el-GR" sz="1300" dirty="0" smtClean="0"/>
              <a:t>Δίπλωμα </a:t>
            </a:r>
            <a:r>
              <a:rPr lang="el-GR" sz="1300" dirty="0"/>
              <a:t>δεύτερης ξένης γλώσσας (επιπέδου τουλάχιστον Β2 ή αντίστοιχο), </a:t>
            </a:r>
            <a:r>
              <a:rPr lang="el-GR" sz="1300" dirty="0" smtClean="0"/>
              <a:t>έως </a:t>
            </a:r>
            <a:r>
              <a:rPr lang="el-GR" sz="1300" b="1" dirty="0" smtClean="0"/>
              <a:t>1.5 μόριο</a:t>
            </a:r>
            <a:endParaRPr lang="el-GR" sz="1300" b="1" dirty="0"/>
          </a:p>
          <a:p>
            <a:pPr>
              <a:buFont typeface="+mj-lt"/>
              <a:buAutoNum type="arabicPeriod"/>
            </a:pPr>
            <a:r>
              <a:rPr lang="el-GR" sz="1300" dirty="0" smtClean="0"/>
              <a:t>Αποδεδειγμένη </a:t>
            </a:r>
            <a:r>
              <a:rPr lang="el-GR" sz="1300" dirty="0"/>
              <a:t>ερευνητική δραστηριότητα, </a:t>
            </a:r>
            <a:r>
              <a:rPr lang="el-GR" sz="1300" dirty="0" smtClean="0"/>
              <a:t>έως </a:t>
            </a:r>
            <a:r>
              <a:rPr lang="el-GR" sz="1300" b="1" dirty="0"/>
              <a:t>1.5 μόριο</a:t>
            </a:r>
            <a:endParaRPr lang="el-GR" sz="1300" b="1" dirty="0" smtClean="0"/>
          </a:p>
          <a:p>
            <a:pPr>
              <a:buFont typeface="+mj-lt"/>
              <a:buAutoNum type="arabicPeriod"/>
            </a:pPr>
            <a:r>
              <a:rPr lang="el-GR" sz="1300" dirty="0" smtClean="0"/>
              <a:t>Παρακολούθηση </a:t>
            </a:r>
            <a:r>
              <a:rPr lang="el-GR" sz="1300" dirty="0"/>
              <a:t>σεμιναρίων σε θέματα σχετικά με τη συμβουλευτική, </a:t>
            </a:r>
            <a:r>
              <a:rPr lang="el-GR" sz="1300" dirty="0" smtClean="0"/>
              <a:t>έως </a:t>
            </a:r>
            <a:r>
              <a:rPr lang="el-GR" sz="1300" b="1" dirty="0"/>
              <a:t>1.5 μόριο</a:t>
            </a:r>
            <a:endParaRPr lang="el-GR" sz="1300" b="1" dirty="0" smtClean="0"/>
          </a:p>
          <a:p>
            <a:pPr>
              <a:buFont typeface="+mj-lt"/>
              <a:buAutoNum type="arabicPeriod"/>
            </a:pPr>
            <a:r>
              <a:rPr lang="el-GR" sz="1300" dirty="0"/>
              <a:t>Δ</a:t>
            </a:r>
            <a:r>
              <a:rPr lang="el-GR" sz="1300" dirty="0" smtClean="0"/>
              <a:t>ημοσιεύσεις</a:t>
            </a:r>
            <a:r>
              <a:rPr lang="el-GR" sz="1300" dirty="0"/>
              <a:t>, </a:t>
            </a:r>
            <a:r>
              <a:rPr lang="el-GR" sz="1300" dirty="0" smtClean="0"/>
              <a:t>έως </a:t>
            </a:r>
            <a:r>
              <a:rPr lang="el-GR" sz="1300" b="1" dirty="0" smtClean="0"/>
              <a:t>9 μόρια</a:t>
            </a:r>
            <a:r>
              <a:rPr lang="el-GR" sz="1300" dirty="0" smtClean="0"/>
              <a:t>. </a:t>
            </a:r>
            <a:r>
              <a:rPr lang="el-GR" sz="1300" dirty="0"/>
              <a:t>Αξιολογούνται μέχρι δύο εργασίες. </a:t>
            </a:r>
            <a:r>
              <a:rPr lang="el-GR" sz="1300" dirty="0" smtClean="0"/>
              <a:t>Ο υποψήφιος για </a:t>
            </a:r>
            <a:r>
              <a:rPr lang="el-GR" sz="1300" dirty="0"/>
              <a:t>να πάρει μόρια πρέπει να είναι μέχρι τρίτος στη σειρά των συγγραφέων της εργασίας. </a:t>
            </a:r>
            <a:r>
              <a:rPr lang="el-GR" sz="1300" dirty="0" smtClean="0"/>
              <a:t>Για </a:t>
            </a:r>
            <a:r>
              <a:rPr lang="el-GR" sz="1300" dirty="0"/>
              <a:t>διεθνή </a:t>
            </a:r>
            <a:r>
              <a:rPr lang="el-GR" sz="1300" dirty="0" smtClean="0"/>
              <a:t>περιοδικά, </a:t>
            </a:r>
            <a:r>
              <a:rPr lang="el-GR" sz="1300" dirty="0"/>
              <a:t>πρακτικά συνεδρίων και κεφάλαια βιβλίων με κριτές, ο πρώτος και ο δεύτερος συγγραφέας παίρνουν </a:t>
            </a:r>
            <a:r>
              <a:rPr lang="el-GR" sz="1300" b="1" dirty="0"/>
              <a:t>4.5</a:t>
            </a:r>
            <a:r>
              <a:rPr lang="el-GR" sz="1300" dirty="0"/>
              <a:t> μόρια, ενώ ο τρίτος </a:t>
            </a:r>
            <a:r>
              <a:rPr lang="el-GR" sz="1300" b="1" dirty="0"/>
              <a:t>4</a:t>
            </a:r>
            <a:r>
              <a:rPr lang="el-GR" sz="1300" dirty="0"/>
              <a:t> μόρια. Για </a:t>
            </a:r>
            <a:r>
              <a:rPr lang="el-GR" sz="1300" dirty="0" smtClean="0"/>
              <a:t>ελληνικά </a:t>
            </a:r>
            <a:r>
              <a:rPr lang="el-GR" sz="1300" dirty="0"/>
              <a:t>περιοδικά, πρακτικά συνεδρίων και κεφάλαια βιβλίων με κριτές, οι δύο πρώτοι συγγραφείς παίρνουν από 3.5 μόρια και ο τρίτος </a:t>
            </a:r>
            <a:r>
              <a:rPr lang="el-GR" sz="1300" b="1" dirty="0"/>
              <a:t>3</a:t>
            </a:r>
            <a:r>
              <a:rPr lang="el-GR" sz="1300" dirty="0"/>
              <a:t> </a:t>
            </a:r>
            <a:r>
              <a:rPr lang="el-GR" sz="1300" dirty="0" smtClean="0"/>
              <a:t>μόρια.</a:t>
            </a:r>
          </a:p>
          <a:p>
            <a:pPr>
              <a:buFont typeface="+mj-lt"/>
              <a:buAutoNum type="arabicPeriod"/>
            </a:pPr>
            <a:r>
              <a:rPr lang="el-GR" sz="1300" dirty="0" smtClean="0"/>
              <a:t>Προφορικές </a:t>
            </a:r>
            <a:r>
              <a:rPr lang="el-GR" sz="1300" dirty="0"/>
              <a:t>και αναρτημένες ανακοινώσεις (</a:t>
            </a:r>
            <a:r>
              <a:rPr lang="el-GR" sz="1300" dirty="0" err="1"/>
              <a:t>poster</a:t>
            </a:r>
            <a:r>
              <a:rPr lang="el-GR" sz="1300" dirty="0"/>
              <a:t>) σε συνέδρια, </a:t>
            </a:r>
            <a:r>
              <a:rPr lang="el-GR" sz="1300" dirty="0" smtClean="0"/>
              <a:t>έως </a:t>
            </a:r>
            <a:r>
              <a:rPr lang="el-GR" sz="1300" b="1" dirty="0" smtClean="0"/>
              <a:t>4 μόρια</a:t>
            </a:r>
            <a:r>
              <a:rPr lang="el-GR" sz="1300" dirty="0" smtClean="0"/>
              <a:t>. </a:t>
            </a:r>
            <a:r>
              <a:rPr lang="el-GR" sz="1300" dirty="0"/>
              <a:t>Αξιολογούνται μέχρι </a:t>
            </a:r>
            <a:r>
              <a:rPr lang="el-GR" sz="1300" b="1" dirty="0"/>
              <a:t>2</a:t>
            </a:r>
            <a:r>
              <a:rPr lang="el-GR" sz="1300" dirty="0"/>
              <a:t> ανακοινώσεις. Για προφορικές ανακοινώσεις σε διεθνή συνέδρια ο πρώτος και ο δεύτερος </a:t>
            </a:r>
            <a:r>
              <a:rPr lang="el-GR" sz="1300" dirty="0" smtClean="0"/>
              <a:t>συγγραφέας </a:t>
            </a:r>
            <a:r>
              <a:rPr lang="el-GR" sz="1300" b="1" dirty="0"/>
              <a:t>2</a:t>
            </a:r>
            <a:r>
              <a:rPr lang="el-GR" sz="1300" dirty="0"/>
              <a:t> μόρια και ο τρίτος </a:t>
            </a:r>
            <a:r>
              <a:rPr lang="el-GR" sz="1300" b="1" dirty="0"/>
              <a:t>1.5</a:t>
            </a:r>
            <a:r>
              <a:rPr lang="el-GR" sz="1300" dirty="0"/>
              <a:t> μόριο, ενώ σε ελληνικά συνέδρια – ημερίδες ο δύο πρώτοι συγγραφείς </a:t>
            </a:r>
            <a:r>
              <a:rPr lang="el-GR" sz="1300" b="1" dirty="0"/>
              <a:t>1.5</a:t>
            </a:r>
            <a:r>
              <a:rPr lang="el-GR" sz="1300" dirty="0"/>
              <a:t> μόριο και ο τρίτος </a:t>
            </a:r>
            <a:r>
              <a:rPr lang="el-GR" sz="1300" b="1" dirty="0"/>
              <a:t>1</a:t>
            </a:r>
            <a:r>
              <a:rPr lang="el-GR" sz="1300" dirty="0"/>
              <a:t> μόριο. </a:t>
            </a:r>
            <a:r>
              <a:rPr lang="el-GR" sz="1300" dirty="0" smtClean="0"/>
              <a:t>Για αναρτημένες </a:t>
            </a:r>
            <a:r>
              <a:rPr lang="el-GR" sz="1300" dirty="0"/>
              <a:t>ανακοινώσεις σε διεθνή συνέδρια ο</a:t>
            </a:r>
            <a:r>
              <a:rPr lang="el-GR" sz="1300" dirty="0" smtClean="0"/>
              <a:t> πρώτος </a:t>
            </a:r>
            <a:r>
              <a:rPr lang="el-GR" sz="1300" dirty="0"/>
              <a:t>και ο</a:t>
            </a:r>
            <a:r>
              <a:rPr lang="el-GR" sz="1300" dirty="0" smtClean="0"/>
              <a:t> δεύτερος συγγραφέας  </a:t>
            </a:r>
            <a:r>
              <a:rPr lang="el-GR" sz="1300" b="1" dirty="0"/>
              <a:t>1.5</a:t>
            </a:r>
            <a:r>
              <a:rPr lang="el-GR" sz="1300" dirty="0"/>
              <a:t> μόριο και ο</a:t>
            </a:r>
            <a:r>
              <a:rPr lang="el-GR" sz="1300" dirty="0" smtClean="0"/>
              <a:t> τρίτος </a:t>
            </a:r>
            <a:r>
              <a:rPr lang="el-GR" sz="1300" b="1" dirty="0"/>
              <a:t>1</a:t>
            </a:r>
            <a:r>
              <a:rPr lang="el-GR" sz="1300" dirty="0"/>
              <a:t> μόριο, ενώ σε ελληνικά συνέδρια – ημερίδες </a:t>
            </a:r>
            <a:r>
              <a:rPr lang="el-GR" sz="1300" b="1" dirty="0" smtClean="0"/>
              <a:t>1 </a:t>
            </a:r>
            <a:r>
              <a:rPr lang="el-GR" sz="1300" dirty="0"/>
              <a:t>μόριο για τους δύο πρώτους συγγραφείς και </a:t>
            </a:r>
            <a:r>
              <a:rPr lang="el-GR" sz="1300" b="1" dirty="0"/>
              <a:t>0.5</a:t>
            </a:r>
            <a:r>
              <a:rPr lang="el-GR" sz="1300" dirty="0"/>
              <a:t> μόριο για τον </a:t>
            </a:r>
            <a:r>
              <a:rPr lang="el-GR" sz="1300" dirty="0" smtClean="0"/>
              <a:t>τρίτο.</a:t>
            </a:r>
          </a:p>
          <a:p>
            <a:pPr>
              <a:buFont typeface="+mj-lt"/>
              <a:buAutoNum type="arabicPeriod"/>
            </a:pPr>
            <a:r>
              <a:rPr lang="el-GR" sz="1300" dirty="0" smtClean="0"/>
              <a:t>Αποδεδειγμένη </a:t>
            </a:r>
            <a:r>
              <a:rPr lang="el-GR" sz="1300" dirty="0"/>
              <a:t>εμπειρία σχετικά με τη συμβουλευτική, </a:t>
            </a:r>
            <a:r>
              <a:rPr lang="el-GR" sz="1300" dirty="0" smtClean="0"/>
              <a:t>που </a:t>
            </a:r>
            <a:r>
              <a:rPr lang="el-GR" sz="1300" dirty="0"/>
              <a:t>πιστοποιείται και </a:t>
            </a:r>
            <a:r>
              <a:rPr lang="el-GR" sz="1300" dirty="0" smtClean="0"/>
              <a:t>με εθελοντική εργασία, έως </a:t>
            </a:r>
            <a:r>
              <a:rPr lang="el-GR" sz="1300" b="1" dirty="0" smtClean="0"/>
              <a:t>9.5 μόρια</a:t>
            </a:r>
            <a:r>
              <a:rPr lang="el-GR" sz="1300" dirty="0" smtClean="0"/>
              <a:t> (9.5 </a:t>
            </a:r>
            <a:r>
              <a:rPr lang="el-GR" sz="1300" dirty="0"/>
              <a:t>μόρια για 2 έτη εργασίας, </a:t>
            </a:r>
            <a:r>
              <a:rPr lang="el-GR" sz="1300" b="1" dirty="0"/>
              <a:t>7.5</a:t>
            </a:r>
            <a:r>
              <a:rPr lang="el-GR" sz="1300" dirty="0"/>
              <a:t> μόρια για 1½ έτος, </a:t>
            </a:r>
            <a:r>
              <a:rPr lang="el-GR" sz="1300" b="1" dirty="0"/>
              <a:t>5.5</a:t>
            </a:r>
            <a:r>
              <a:rPr lang="el-GR" sz="1300" dirty="0"/>
              <a:t> μόρια για 1 έτος και </a:t>
            </a:r>
            <a:r>
              <a:rPr lang="el-GR" sz="1300" b="1" dirty="0"/>
              <a:t>3.5</a:t>
            </a:r>
            <a:r>
              <a:rPr lang="el-GR" sz="1300" dirty="0"/>
              <a:t> μόρια για ½ έτος</a:t>
            </a:r>
            <a:r>
              <a:rPr lang="el-GR" sz="1300" dirty="0" smtClean="0"/>
              <a:t>).</a:t>
            </a:r>
          </a:p>
          <a:p>
            <a:pPr>
              <a:buFont typeface="+mj-lt"/>
              <a:buAutoNum type="arabicPeriod"/>
            </a:pPr>
            <a:r>
              <a:rPr lang="el-GR" sz="1300" dirty="0" smtClean="0"/>
              <a:t>Αποδεδειγμένη </a:t>
            </a:r>
            <a:r>
              <a:rPr lang="el-GR" sz="1300" dirty="0"/>
              <a:t>επαγγελματική εμπειρία </a:t>
            </a:r>
            <a:r>
              <a:rPr lang="el-GR" sz="1300" dirty="0" smtClean="0"/>
              <a:t>στην </a:t>
            </a:r>
            <a:r>
              <a:rPr lang="el-GR" sz="1300" dirty="0"/>
              <a:t>επιστημονική περιοχή των σπουδών </a:t>
            </a:r>
            <a:r>
              <a:rPr lang="el-GR" sz="1300" dirty="0" smtClean="0"/>
              <a:t>του υποψηφίου, έως </a:t>
            </a:r>
            <a:r>
              <a:rPr lang="el-GR" sz="1300" b="1" dirty="0"/>
              <a:t>2.5 </a:t>
            </a:r>
            <a:r>
              <a:rPr lang="el-GR" sz="1300" b="1" dirty="0" smtClean="0"/>
              <a:t>μόρια </a:t>
            </a:r>
            <a:r>
              <a:rPr lang="el-GR" sz="1300" dirty="0" smtClean="0"/>
              <a:t>(2.5 </a:t>
            </a:r>
            <a:r>
              <a:rPr lang="el-GR" sz="1300" dirty="0"/>
              <a:t>μόρια για 2 έτη εργασίας, </a:t>
            </a:r>
            <a:r>
              <a:rPr lang="el-GR" sz="1300" b="1" dirty="0"/>
              <a:t>1.5</a:t>
            </a:r>
            <a:r>
              <a:rPr lang="el-GR" sz="1300" dirty="0"/>
              <a:t> μόριο για 1 έτος και </a:t>
            </a:r>
            <a:r>
              <a:rPr lang="el-GR" sz="1300" b="1" dirty="0"/>
              <a:t>1</a:t>
            </a:r>
            <a:r>
              <a:rPr lang="el-GR" sz="1300" dirty="0"/>
              <a:t> μόριο για ½ έτος).</a:t>
            </a:r>
          </a:p>
        </p:txBody>
      </p:sp>
    </p:spTree>
    <p:extLst>
      <p:ext uri="{BB962C8B-B14F-4D97-AF65-F5344CB8AC3E}">
        <p14:creationId xmlns:p14="http://schemas.microsoft.com/office/powerpoint/2010/main" val="345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2531</TotalTime>
  <Words>1076</Words>
  <Application>Microsoft Office PowerPoint</Application>
  <PresentationFormat>Προβολή στην οθόνη (4:3)</PresentationFormat>
  <Paragraphs>337</Paragraphs>
  <Slides>28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5" baseType="lpstr">
      <vt:lpstr>Arial</vt:lpstr>
      <vt:lpstr>Calibri</vt:lpstr>
      <vt:lpstr>Constantia</vt:lpstr>
      <vt:lpstr>Times New Roman</vt:lpstr>
      <vt:lpstr>Wingdings</vt:lpstr>
      <vt:lpstr>Wingdings 2</vt:lpstr>
      <vt:lpstr>Ροή</vt:lpstr>
      <vt:lpstr>ΠΡΟΓΡΑΜΜΑ  ΜΕΤΑΠΤΥΧΙΑΚΩΝ ΣΠΟΥΔΩΝ (M.Sc.)</vt:lpstr>
      <vt:lpstr>Ίδρυση – Έναρξη – Διάρκεια</vt:lpstr>
      <vt:lpstr>Αντικείμενο – Κατευθύνσεις – Προσανατολισμός</vt:lpstr>
      <vt:lpstr>Σκοπός</vt:lpstr>
      <vt:lpstr>Στόχοι</vt:lpstr>
      <vt:lpstr>Χώροι εργασίας</vt:lpstr>
      <vt:lpstr>Κατηγορίες εισακτέων</vt:lpstr>
      <vt:lpstr>Διαδικασία εισαγωγής</vt:lpstr>
      <vt:lpstr>Μοριοδότηση φακέλου</vt:lpstr>
      <vt:lpstr>Μοριοδότηση συνέντευξης</vt:lpstr>
      <vt:lpstr>Εκπαίδευση</vt:lpstr>
      <vt:lpstr>Εκπαίδευση Ι</vt:lpstr>
      <vt:lpstr>Εκπαίδευση ΙΙ</vt:lpstr>
      <vt:lpstr>Εκπαίδευση ΙΙΙ</vt:lpstr>
      <vt:lpstr>Μαθήματα</vt:lpstr>
      <vt:lpstr>Μαθήματα</vt:lpstr>
      <vt:lpstr>Σεμινάρια</vt:lpstr>
      <vt:lpstr>Σεμινάρια</vt:lpstr>
      <vt:lpstr>Σεμινάρια</vt:lpstr>
      <vt:lpstr>Διπλωματική</vt:lpstr>
      <vt:lpstr>Βιβλιοθήκη ΠΜΣ</vt:lpstr>
      <vt:lpstr>Διδάσκοντες - συνεργάτες</vt:lpstr>
      <vt:lpstr>Δημοσιεύσεις &amp; συνέδρια</vt:lpstr>
      <vt:lpstr>Ημερίδες - συμπόσια</vt:lpstr>
      <vt:lpstr>Αξιολόγηση φοιτητών/ριών</vt:lpstr>
      <vt:lpstr>Επαγγελματικά Δικαιώματα</vt:lpstr>
      <vt:lpstr>Πιστοποίηση – Αναγνώριση</vt:lpstr>
      <vt:lpstr>Σύλλογος αποφοίτων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  ΜΕΤΑΠΤΥΧΙΑΚΩΝ ΣΠΟΥΔΩΝ Συμβουλευτική στην Ειδική Αγωγή, την Εκπαίδευση και την Υγεία</dc:title>
  <dc:creator>Γιώργος</dc:creator>
  <cp:lastModifiedBy>uth1</cp:lastModifiedBy>
  <cp:revision>160</cp:revision>
  <dcterms:created xsi:type="dcterms:W3CDTF">2010-05-04T19:59:16Z</dcterms:created>
  <dcterms:modified xsi:type="dcterms:W3CDTF">2015-04-10T09:44:48Z</dcterms:modified>
</cp:coreProperties>
</file>